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5" r:id="rId2"/>
    <p:sldId id="268" r:id="rId3"/>
    <p:sldId id="276" r:id="rId4"/>
    <p:sldId id="277" r:id="rId5"/>
    <p:sldId id="278" r:id="rId6"/>
    <p:sldId id="279" r:id="rId7"/>
    <p:sldId id="288" r:id="rId8"/>
    <p:sldId id="287" r:id="rId9"/>
    <p:sldId id="289" r:id="rId10"/>
    <p:sldId id="284" r:id="rId11"/>
    <p:sldId id="285" r:id="rId12"/>
    <p:sldId id="286" r:id="rId13"/>
    <p:sldId id="280" r:id="rId14"/>
    <p:sldId id="28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0E1"/>
    <a:srgbClr val="A9B3B6"/>
    <a:srgbClr val="87C5DB"/>
    <a:srgbClr val="E6E6E6"/>
    <a:srgbClr val="2D608F"/>
    <a:srgbClr val="619ACD"/>
    <a:srgbClr val="255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5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1CD1E-9300-41DC-A37A-4937316C0E1B}" type="datetimeFigureOut">
              <a:rPr lang="en-US" smtClean="0"/>
              <a:t>5/5/22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37E8-37B0-431A-9258-A33D6755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12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08C0-1787-46AE-829B-5F4B6EB439E8}" type="datetimeFigureOut">
              <a:rPr lang="en-US" smtClean="0"/>
              <a:t>5/5/22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BD932-4BD1-4C53-820D-24D32831A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288168-87F0-EE43-AB27-409887BE2785}"/>
              </a:ext>
            </a:extLst>
          </p:cNvPr>
          <p:cNvSpPr/>
          <p:nvPr userDrawn="1"/>
        </p:nvSpPr>
        <p:spPr>
          <a:xfrm>
            <a:off x="-24031" y="-14561"/>
            <a:ext cx="9144000" cy="1502229"/>
          </a:xfrm>
          <a:prstGeom prst="rect">
            <a:avLst/>
          </a:prstGeom>
          <a:gradFill flip="none" rotWithShape="1">
            <a:gsLst>
              <a:gs pos="94000">
                <a:schemeClr val="bg1">
                  <a:lumMod val="75000"/>
                </a:schemeClr>
              </a:gs>
              <a:gs pos="46000">
                <a:schemeClr val="accent1"/>
              </a:gs>
              <a:gs pos="24000">
                <a:schemeClr val="accent1">
                  <a:lumMod val="40000"/>
                  <a:lumOff val="60000"/>
                </a:schemeClr>
              </a:gs>
              <a:gs pos="73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181592"/>
            <a:ext cx="9144000" cy="1192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 noProof="0" dirty="0"/>
              <a:t>Name(s) and Affiliation(s)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" y="1784483"/>
            <a:ext cx="9143999" cy="13440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6" name="Title 16">
            <a:extLst>
              <a:ext uri="{FF2B5EF4-FFF2-40B4-BE49-F238E27FC236}">
                <a16:creationId xmlns:a16="http://schemas.microsoft.com/office/drawing/2014/main" id="{1F882996-0824-E94D-8503-41634DF53797}"/>
              </a:ext>
            </a:extLst>
          </p:cNvPr>
          <p:cNvSpPr txBox="1">
            <a:spLocks/>
          </p:cNvSpPr>
          <p:nvPr userDrawn="1"/>
        </p:nvSpPr>
        <p:spPr>
          <a:xfrm>
            <a:off x="1" y="64540"/>
            <a:ext cx="9143999" cy="134403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7F2FB0-B59A-0E48-863F-CBB08FA73B07}"/>
              </a:ext>
            </a:extLst>
          </p:cNvPr>
          <p:cNvSpPr txBox="1"/>
          <p:nvPr userDrawn="1"/>
        </p:nvSpPr>
        <p:spPr>
          <a:xfrm>
            <a:off x="2576497" y="230689"/>
            <a:ext cx="6543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elfsustained cross-border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ized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cyberphysic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imen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endParaRPr lang="en-US" sz="200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sz="20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pacity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ding</a:t>
            </a:r>
            <a:r>
              <a:rPr lang="en-US" sz="200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among European</a:t>
            </a:r>
            <a:r>
              <a:rPr lang="en-US" sz="2000" b="1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takeho</a:t>
            </a:r>
            <a:r>
              <a:rPr lang="en-US" sz="2000" b="1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en-US" sz="2000" kern="1200" cap="all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ders</a:t>
            </a:r>
            <a:endParaRPr lang="el-GR" sz="2000" i="1" baseline="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E5B180E-2454-4DC0-A57B-662FAEC10C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57" y="4357047"/>
            <a:ext cx="4014057" cy="834813"/>
          </a:xfrm>
          <a:prstGeom prst="rect">
            <a:avLst/>
          </a:prstGeom>
        </p:spPr>
      </p:pic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7336461B-485D-4D5A-ABD7-8AAB8CCF387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4871691"/>
              </p:ext>
            </p:extLst>
          </p:nvPr>
        </p:nvGraphicFramePr>
        <p:xfrm>
          <a:off x="4070838" y="4547617"/>
          <a:ext cx="5073162" cy="489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839">
                  <a:extLst>
                    <a:ext uri="{9D8B030D-6E8A-4147-A177-3AD203B41FA5}">
                      <a16:colId xmlns:a16="http://schemas.microsoft.com/office/drawing/2014/main" val="314513269"/>
                    </a:ext>
                  </a:extLst>
                </a:gridCol>
                <a:gridCol w="2145323">
                  <a:extLst>
                    <a:ext uri="{9D8B030D-6E8A-4147-A177-3AD203B41FA5}">
                      <a16:colId xmlns:a16="http://schemas.microsoft.com/office/drawing/2014/main" val="2888798333"/>
                    </a:ext>
                  </a:extLst>
                </a:gridCol>
              </a:tblGrid>
              <a:tr h="48933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DT-ICT-01-2019</a:t>
                      </a:r>
                    </a:p>
                    <a:p>
                      <a:r>
                        <a:rPr lang="en-US" sz="11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Smart Anything Everywhere Area 2</a:t>
                      </a:r>
                      <a:endParaRPr lang="en-US" sz="11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noProof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www.smart4all-project.eu</a:t>
                      </a:r>
                    </a:p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noProof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Grant Agreement: </a:t>
                      </a:r>
                      <a:r>
                        <a:rPr lang="el-GR" sz="11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872614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325958"/>
                  </a:ext>
                </a:extLst>
              </a:tr>
            </a:tbl>
          </a:graphicData>
        </a:graphic>
      </p:graphicFrame>
      <p:pic>
        <p:nvPicPr>
          <p:cNvPr id="2" name="Εικόνα 1">
            <a:extLst>
              <a:ext uri="{FF2B5EF4-FFF2-40B4-BE49-F238E27FC236}">
                <a16:creationId xmlns:a16="http://schemas.microsoft.com/office/drawing/2014/main" id="{F7C0B7C7-C9B6-C249-AFDC-9125096145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129" y="2855"/>
            <a:ext cx="1905342" cy="14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1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499" y="1016813"/>
            <a:ext cx="8471002" cy="361591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4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/>
            </a:lvl6pPr>
            <a:lvl7pPr>
              <a:defRPr sz="2000" b="1"/>
            </a:lvl7pPr>
            <a:lvl8pPr>
              <a:defRPr sz="2000" b="1"/>
            </a:lvl8pPr>
            <a:lvl9pPr>
              <a:defRPr sz="2000" b="1"/>
            </a:lvl9pPr>
          </a:lstStyle>
          <a:p>
            <a:pPr lvl="0"/>
            <a:r>
              <a:rPr lang="en-US" noProof="0" dirty="0"/>
              <a:t>First Level Content</a:t>
            </a:r>
          </a:p>
          <a:p>
            <a:pPr lvl="1"/>
            <a:r>
              <a:rPr lang="en-US" noProof="0" dirty="0"/>
              <a:t>Second Level Content</a:t>
            </a:r>
          </a:p>
          <a:p>
            <a:pPr lvl="2"/>
            <a:r>
              <a:rPr lang="en-US" noProof="0" dirty="0"/>
              <a:t>Third Level Content</a:t>
            </a:r>
          </a:p>
          <a:p>
            <a:pPr lvl="3"/>
            <a:r>
              <a:rPr lang="en-US" noProof="0" dirty="0"/>
              <a:t>Fourth Level Content</a:t>
            </a:r>
          </a:p>
          <a:p>
            <a:pPr lvl="4"/>
            <a:r>
              <a:rPr lang="en-US" noProof="0" dirty="0"/>
              <a:t>Fifth Level Content</a:t>
            </a:r>
          </a:p>
          <a:p>
            <a:pPr marL="1885950" marR="0" lvl="5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Sixth Level Content</a:t>
            </a:r>
          </a:p>
          <a:p>
            <a:pPr lvl="6"/>
            <a:r>
              <a:rPr lang="en-US" noProof="0" dirty="0"/>
              <a:t>Seventh Level Content</a:t>
            </a:r>
          </a:p>
          <a:p>
            <a:pPr lvl="7"/>
            <a:r>
              <a:rPr lang="en-US" noProof="0" dirty="0"/>
              <a:t>Eight Level Content</a:t>
            </a:r>
          </a:p>
          <a:p>
            <a:pPr lvl="8"/>
            <a:r>
              <a:rPr lang="en-US" noProof="0" dirty="0"/>
              <a:t>Ninth Level Content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defRPr b="1"/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>
          <a:xfrm>
            <a:off x="336500" y="4767263"/>
            <a:ext cx="1380334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>
          <a:xfrm>
            <a:off x="1866121" y="4767263"/>
            <a:ext cx="5980923" cy="273844"/>
          </a:xfrm>
          <a:prstGeom prst="rect">
            <a:avLst/>
          </a:prstGeom>
        </p:spPr>
        <p:txBody>
          <a:bodyPr anchor="b"/>
          <a:lstStyle>
            <a:lvl1pPr algn="ctr">
              <a:defRPr sz="1200" b="1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noProof="1"/>
              <a:t>www.smart4all-project.eu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7921690" y="4767263"/>
            <a:ext cx="885810" cy="273844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40194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187" y="95094"/>
            <a:ext cx="8871626" cy="577902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Date Placeholder 31">
            <a:extLst>
              <a:ext uri="{FF2B5EF4-FFF2-40B4-BE49-F238E27FC236}">
                <a16:creationId xmlns:a16="http://schemas.microsoft.com/office/drawing/2014/main" id="{477AE04B-48F3-6B47-9AB7-2EF1253C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6500" y="4767263"/>
            <a:ext cx="1380334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10" name="Footer Placeholder 32">
            <a:extLst>
              <a:ext uri="{FF2B5EF4-FFF2-40B4-BE49-F238E27FC236}">
                <a16:creationId xmlns:a16="http://schemas.microsoft.com/office/drawing/2014/main" id="{1E036E27-85B1-8748-B9F7-4529E608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6121" y="4767263"/>
            <a:ext cx="5980923" cy="273844"/>
          </a:xfrm>
          <a:prstGeom prst="rect">
            <a:avLst/>
          </a:prstGeom>
        </p:spPr>
        <p:txBody>
          <a:bodyPr anchor="b"/>
          <a:lstStyle>
            <a:lvl1pPr algn="ctr">
              <a:defRPr sz="1200" b="1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noProof="1"/>
              <a:t>www.smart4all-project.eu</a:t>
            </a:r>
          </a:p>
        </p:txBody>
      </p:sp>
      <p:sp>
        <p:nvSpPr>
          <p:cNvPr id="11" name="Slide Number Placeholder 33">
            <a:extLst>
              <a:ext uri="{FF2B5EF4-FFF2-40B4-BE49-F238E27FC236}">
                <a16:creationId xmlns:a16="http://schemas.microsoft.com/office/drawing/2014/main" id="{E2066D33-3B0D-5D43-9F13-19753ABF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1690" y="4767263"/>
            <a:ext cx="885810" cy="273844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13152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731520"/>
          </a:xfrm>
          <a:prstGeom prst="rect">
            <a:avLst/>
          </a:prstGeom>
          <a:gradFill flip="none" rotWithShape="1">
            <a:gsLst>
              <a:gs pos="94000">
                <a:schemeClr val="bg1">
                  <a:lumMod val="75000"/>
                </a:schemeClr>
              </a:gs>
              <a:gs pos="46000">
                <a:schemeClr val="accent1"/>
              </a:gs>
              <a:gs pos="24000">
                <a:schemeClr val="accent1">
                  <a:lumMod val="40000"/>
                  <a:lumOff val="60000"/>
                </a:schemeClr>
              </a:gs>
              <a:gs pos="73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Date Placeholder 31">
            <a:extLst>
              <a:ext uri="{FF2B5EF4-FFF2-40B4-BE49-F238E27FC236}">
                <a16:creationId xmlns:a16="http://schemas.microsoft.com/office/drawing/2014/main" id="{28E5AD3A-1455-E846-81C3-92A288A82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6500" y="4767263"/>
            <a:ext cx="1380334" cy="273844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4" name="Footer Placeholder 32">
            <a:extLst>
              <a:ext uri="{FF2B5EF4-FFF2-40B4-BE49-F238E27FC236}">
                <a16:creationId xmlns:a16="http://schemas.microsoft.com/office/drawing/2014/main" id="{792D9373-A96C-BE4D-8DEC-BB7DCFB73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6121" y="4767263"/>
            <a:ext cx="5980923" cy="273844"/>
          </a:xfrm>
          <a:prstGeom prst="rect">
            <a:avLst/>
          </a:prstGeom>
        </p:spPr>
        <p:txBody>
          <a:bodyPr anchor="b"/>
          <a:lstStyle>
            <a:lvl1pPr algn="ctr">
              <a:defRPr sz="1200" b="1" i="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1"/>
              <a:t>SMART4ALL</a:t>
            </a:r>
          </a:p>
        </p:txBody>
      </p:sp>
    </p:spTree>
    <p:extLst>
      <p:ext uri="{BB962C8B-B14F-4D97-AF65-F5344CB8AC3E}">
        <p14:creationId xmlns:p14="http://schemas.microsoft.com/office/powerpoint/2010/main" val="381247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4all-project.eu/network/" TargetMode="External"/><Relationship Id="rId2" Type="http://schemas.openxmlformats.org/officeDocument/2006/relationships/hyperlink" Target="https://smart4all-project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undingbox.com/money-box/" TargetMode="External"/><Relationship Id="rId5" Type="http://schemas.openxmlformats.org/officeDocument/2006/relationships/hyperlink" Target="https://matchmaking.smart4all-project.eu/" TargetMode="External"/><Relationship Id="rId4" Type="http://schemas.openxmlformats.org/officeDocument/2006/relationships/hyperlink" Target="https://marketplace.smart4all-project.e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mart4all-project.eu/winnerskt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9F413B-A3F7-42F0-8E83-A43BC6D5E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92E327-4C3C-40C6-BBEF-E2FB19BE9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D1974-6CB6-4E7C-8007-90FEF421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D6B5A-6E1D-41F4-BD52-1F83C03C9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D39C4-0C78-47D2-9611-0B77C0FF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</a:t>
            </a:fld>
            <a:endParaRPr lang="en-US" noProof="1"/>
          </a:p>
        </p:txBody>
      </p:sp>
      <p:pic>
        <p:nvPicPr>
          <p:cNvPr id="8" name="Picture 2" descr="https://lh3.googleusercontent.com/QkhysI701C6mtGDXjpy1FRKQDbiF2YU6MUEjHY2WlLZKNr460w4CekSclhVwG_c9zttQ8hlklh15LAUSHXCkF04NbolyNtmPf_kZQEw5mCrHRNLNO-XIj0_d_5cdet8sfZk5auprYTcvPMapiJL-ySsSknCzOLe8H0PYtNJgXxRhQIiWSnPfpe3fi6JPGxffxfftp8SD7rh63t1UNQycDsy4k2BiznkE4VPzALIe5SvfoorXXrwDKyfNTrmXCFfx67vPbCS6iU96qYu8R1Jn95qPqH9R1pcq6uuKWgiKjQ9aU5fh6EGluKiYu_1fglyZUUJzhNvK3DUbAZJ02FS5XZq3BiLU-lhtCN_h-y1UVayNHgQX-KZZeL6kUcampZJ6ezryZo9vOe__qybl-IKJQpvi6No9R6CdnqmhjyuTtqvioShhpMWcxY5QLArylm81s8OmA-oXlvT__kpyHlv0M2pjf4IXsgwjreIHCxguW4TXQFn209bmdtjkGPJ1LAF9JTfDsIaG88xmUrvgD2V729WqTIi0sNWaRQrWDQ6INoAmkvcH1Tf-ZqlHr3IWhXjjpqSMS4vu8SopKNmpjn8OD3pkGYrWddwMqWNRI74Q=w1921-h503-no">
            <a:extLst>
              <a:ext uri="{FF2B5EF4-FFF2-40B4-BE49-F238E27FC236}">
                <a16:creationId xmlns:a16="http://schemas.microsoft.com/office/drawing/2014/main" id="{7723A8B9-BA76-4ACA-B9AB-73420B3A5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0" r="3098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88EDFE-0569-4C41-A225-5028541EA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23" y="672996"/>
            <a:ext cx="4038600" cy="11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0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13EAD-52D3-7454-A681-88588188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1" y="95094"/>
            <a:ext cx="6804112" cy="577902"/>
          </a:xfrm>
        </p:spPr>
        <p:txBody>
          <a:bodyPr/>
          <a:lstStyle/>
          <a:p>
            <a:r>
              <a:rPr lang="en-MK" dirty="0"/>
              <a:t>KTE fitues | KTE </a:t>
            </a:r>
            <a:r>
              <a:rPr lang="mk-MK" dirty="0"/>
              <a:t>победник</a:t>
            </a:r>
            <a:endParaRPr lang="en-M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5A3D1-74AA-DF79-F4A0-D30536D8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C0D85-738A-50E7-05E4-FBBB40B4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D190B-4A38-2D26-1B68-67D8BB32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10</a:t>
            </a:fld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C05AB7-3EE9-B099-BC4D-2D64D910A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81" y="0"/>
            <a:ext cx="2124830" cy="51435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93339DC-DB28-4754-AEEC-70FEA96A91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549" y="723796"/>
            <a:ext cx="7040172" cy="427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60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13EAD-52D3-7454-A681-88588188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1" y="95094"/>
            <a:ext cx="6804112" cy="577902"/>
          </a:xfrm>
        </p:spPr>
        <p:txBody>
          <a:bodyPr/>
          <a:lstStyle/>
          <a:p>
            <a:r>
              <a:rPr lang="en-MK" dirty="0"/>
              <a:t>KTE fitues | KTE </a:t>
            </a:r>
            <a:r>
              <a:rPr lang="mk-MK" dirty="0"/>
              <a:t>победник</a:t>
            </a:r>
            <a:endParaRPr lang="en-M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5A3D1-74AA-DF79-F4A0-D30536D8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C0D85-738A-50E7-05E4-FBBB40B4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D190B-4A38-2D26-1B68-67D8BB32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11</a:t>
            </a:fld>
            <a:endParaRPr lang="en-US" noProof="1"/>
          </a:p>
        </p:txBody>
      </p:sp>
      <p:pic>
        <p:nvPicPr>
          <p:cNvPr id="10" name="Content Placeholder 9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5EF902E-274A-C7F7-1717-CC708E53A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9055" cy="5153728"/>
          </a:xfr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17783CC-E769-497A-C079-39CD7DE2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55" y="679154"/>
            <a:ext cx="7051732" cy="447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32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F5639B6-C6E2-7900-E103-69FA43645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" y="0"/>
            <a:ext cx="8327093" cy="502301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A9A5ED-3628-CF41-5EF4-9DE629B7A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975A3-5296-1B6A-13FC-9F1780C4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939B1-40A9-9103-0028-9F438364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1538" y="2511505"/>
            <a:ext cx="5980923" cy="273844"/>
          </a:xfrm>
        </p:spPr>
        <p:txBody>
          <a:bodyPr/>
          <a:lstStyle/>
          <a:p>
            <a:r>
              <a:rPr lang="en-US" noProof="1">
                <a:highlight>
                  <a:srgbClr val="FFFF00"/>
                </a:highlight>
              </a:rPr>
              <a:t>https://smart4all-3rd-kte.fundingbox.com/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DDD00-FFCA-164B-5C70-1F3AC55C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12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85424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CB054A-56D4-4C5D-8384-6182D5991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2880">
            <a:normAutofit lnSpcReduction="10000"/>
          </a:bodyPr>
          <a:lstStyle/>
          <a:p>
            <a:pPr algn="just"/>
            <a:r>
              <a:rPr lang="en-US" sz="1600" dirty="0"/>
              <a:t>Assoc. Prof. Adrian Besimi – </a:t>
            </a:r>
            <a:r>
              <a:rPr lang="en-US" sz="1600" dirty="0" err="1"/>
              <a:t>koordinatore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sq-AL" sz="1600" dirty="0"/>
              <a:t>ekipit të </a:t>
            </a:r>
            <a:r>
              <a:rPr lang="en-US" sz="1600" dirty="0"/>
              <a:t>UEJL-s</a:t>
            </a:r>
            <a:r>
              <a:rPr lang="sq-AL" sz="1600" dirty="0"/>
              <a:t>ë</a:t>
            </a:r>
            <a:endParaRPr lang="en-US" sz="1600" dirty="0"/>
          </a:p>
          <a:p>
            <a:pPr algn="just"/>
            <a:r>
              <a:rPr lang="en-US" sz="1600" dirty="0"/>
              <a:t>Assoc. Prof. Marika </a:t>
            </a:r>
            <a:r>
              <a:rPr lang="en-US" sz="1600" dirty="0" err="1"/>
              <a:t>Apostolova</a:t>
            </a:r>
            <a:r>
              <a:rPr lang="en-US" sz="1600" dirty="0"/>
              <a:t> – </a:t>
            </a:r>
            <a:r>
              <a:rPr lang="en-US" sz="1600" dirty="0" err="1"/>
              <a:t>koordinatore</a:t>
            </a:r>
            <a:r>
              <a:rPr lang="en-US" sz="1600" dirty="0"/>
              <a:t> e </a:t>
            </a:r>
            <a:r>
              <a:rPr lang="en-US" sz="1600" dirty="0" err="1"/>
              <a:t>aktiviteteve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nderlidhura</a:t>
            </a:r>
            <a:r>
              <a:rPr lang="en-US" sz="1600" dirty="0"/>
              <a:t> me </a:t>
            </a:r>
            <a:r>
              <a:rPr lang="en-US" sz="1600" dirty="0" err="1"/>
              <a:t>ndertimin</a:t>
            </a:r>
            <a:r>
              <a:rPr lang="en-US" sz="1600" dirty="0"/>
              <a:t> e </a:t>
            </a:r>
            <a:r>
              <a:rPr lang="en-US" sz="1600" dirty="0" err="1"/>
              <a:t>ekosistemit</a:t>
            </a:r>
            <a:r>
              <a:rPr lang="en-US" sz="1600" dirty="0"/>
              <a:t> </a:t>
            </a:r>
            <a:r>
              <a:rPr lang="en-US" sz="1600" dirty="0" err="1"/>
              <a:t>dhe</a:t>
            </a:r>
            <a:r>
              <a:rPr lang="en-US" sz="1600" dirty="0"/>
              <a:t> </a:t>
            </a:r>
            <a:r>
              <a:rPr lang="en-US" sz="1600" dirty="0" err="1"/>
              <a:t>promovimet</a:t>
            </a:r>
            <a:endParaRPr lang="mk-MK" sz="1600" dirty="0"/>
          </a:p>
          <a:p>
            <a:pPr algn="just"/>
            <a:r>
              <a:rPr lang="en-US" sz="1600" dirty="0"/>
              <a:t>Assoc. Prof. </a:t>
            </a:r>
            <a:r>
              <a:rPr lang="en-US" sz="1600" dirty="0" err="1"/>
              <a:t>Mennan</a:t>
            </a:r>
            <a:r>
              <a:rPr lang="en-US" sz="1600" dirty="0"/>
              <a:t> </a:t>
            </a:r>
            <a:r>
              <a:rPr lang="en-US" sz="1600" dirty="0" err="1"/>
              <a:t>Selimi</a:t>
            </a:r>
            <a:r>
              <a:rPr lang="en-US" sz="1600" dirty="0"/>
              <a:t> – </a:t>
            </a:r>
            <a:r>
              <a:rPr lang="en-US" sz="1600" dirty="0" err="1"/>
              <a:t>hulumtues</a:t>
            </a:r>
            <a:r>
              <a:rPr lang="en-US" sz="1600" dirty="0"/>
              <a:t> n</a:t>
            </a:r>
            <a:r>
              <a:rPr lang="sq-AL" sz="1600" dirty="0"/>
              <a:t>ë</a:t>
            </a:r>
            <a:r>
              <a:rPr lang="en-US" sz="1600" dirty="0"/>
              <a:t> </a:t>
            </a:r>
            <a:r>
              <a:rPr lang="en-US" sz="1600" dirty="0" err="1"/>
              <a:t>implementim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eksperimenteve</a:t>
            </a:r>
            <a:endParaRPr lang="en-US" sz="1600" dirty="0"/>
          </a:p>
          <a:p>
            <a:pPr algn="just"/>
            <a:r>
              <a:rPr lang="en-US" sz="1600" dirty="0"/>
              <a:t>Assoc. Prof. </a:t>
            </a:r>
            <a:r>
              <a:rPr lang="en-US" sz="1600" dirty="0" err="1"/>
              <a:t>Florije</a:t>
            </a:r>
            <a:r>
              <a:rPr lang="en-US" sz="1600" dirty="0"/>
              <a:t> Ismaili – </a:t>
            </a:r>
            <a:r>
              <a:rPr lang="en-US" sz="1600" dirty="0" err="1"/>
              <a:t>hulumtues</a:t>
            </a:r>
            <a:r>
              <a:rPr lang="en-US" sz="1600" dirty="0"/>
              <a:t> n</a:t>
            </a:r>
            <a:r>
              <a:rPr lang="sq-AL" sz="1600" dirty="0"/>
              <a:t>ë projekt </a:t>
            </a:r>
            <a:endParaRPr lang="ru-RU" sz="1600" dirty="0"/>
          </a:p>
          <a:p>
            <a:pPr algn="just"/>
            <a:r>
              <a:rPr lang="sq-AL" sz="1600" dirty="0" err="1"/>
              <a:t>Assoc</a:t>
            </a:r>
            <a:r>
              <a:rPr lang="sq-AL" sz="1600" dirty="0"/>
              <a:t>. Prof. </a:t>
            </a:r>
            <a:r>
              <a:rPr lang="sq-AL" sz="1600" dirty="0" err="1"/>
              <a:t>Xhemal</a:t>
            </a:r>
            <a:r>
              <a:rPr lang="sq-AL" sz="1600" dirty="0"/>
              <a:t> </a:t>
            </a:r>
            <a:r>
              <a:rPr lang="sq-AL" sz="1600" dirty="0" err="1"/>
              <a:t>Zenuni</a:t>
            </a:r>
            <a:r>
              <a:rPr lang="sq-AL" sz="1600" dirty="0"/>
              <a:t> – hulumtues në projekt</a:t>
            </a:r>
          </a:p>
          <a:p>
            <a:pPr algn="just"/>
            <a:r>
              <a:rPr lang="sq-AL" sz="1600" dirty="0" err="1"/>
              <a:t>Assoc</a:t>
            </a:r>
            <a:r>
              <a:rPr lang="sq-AL" sz="1600" dirty="0"/>
              <a:t>. Prof. </a:t>
            </a:r>
            <a:r>
              <a:rPr lang="sq-AL" sz="1600" dirty="0" err="1"/>
              <a:t>Azir</a:t>
            </a:r>
            <a:r>
              <a:rPr lang="sq-AL" sz="1600" dirty="0"/>
              <a:t> </a:t>
            </a:r>
            <a:r>
              <a:rPr lang="sq-AL" sz="1600" dirty="0" err="1"/>
              <a:t>Aliu</a:t>
            </a:r>
            <a:r>
              <a:rPr lang="sq-AL" sz="1600" dirty="0"/>
              <a:t> – </a:t>
            </a:r>
            <a:r>
              <a:rPr lang="sq-AL" sz="1600" dirty="0" err="1"/>
              <a:t>evaluator</a:t>
            </a:r>
            <a:r>
              <a:rPr lang="sq-AL" sz="1600" dirty="0"/>
              <a:t> i jashtëm i përzgjedhur nga </a:t>
            </a:r>
            <a:r>
              <a:rPr lang="sq-AL" sz="1600" dirty="0" err="1"/>
              <a:t>FundingBox</a:t>
            </a:r>
            <a:endParaRPr lang="mk-MK" sz="1600" dirty="0"/>
          </a:p>
          <a:p>
            <a:pPr algn="just"/>
            <a:endParaRPr lang="sq-AL" sz="1600" dirty="0"/>
          </a:p>
          <a:p>
            <a:pPr algn="just"/>
            <a:r>
              <a:rPr lang="en-US" sz="1600" dirty="0"/>
              <a:t>Assoc. Prof. Adrian Besimi – </a:t>
            </a:r>
            <a:r>
              <a:rPr lang="mk-MK" sz="1600" dirty="0"/>
              <a:t>координатор на екипата на ЈИЕУ</a:t>
            </a:r>
            <a:endParaRPr lang="en-US" sz="1600" dirty="0"/>
          </a:p>
          <a:p>
            <a:pPr algn="just"/>
            <a:r>
              <a:rPr lang="en-US" sz="1600" dirty="0"/>
              <a:t>Assoc. Prof. Marika </a:t>
            </a:r>
            <a:r>
              <a:rPr lang="en-US" sz="1600" dirty="0" err="1"/>
              <a:t>Apostolova</a:t>
            </a:r>
            <a:r>
              <a:rPr lang="en-US" sz="1600" dirty="0"/>
              <a:t> – </a:t>
            </a:r>
            <a:r>
              <a:rPr lang="mk-MK" sz="1600" dirty="0"/>
              <a:t>координатор на активностите поврзани со градење на екосистемот и промотивните активности</a:t>
            </a:r>
          </a:p>
          <a:p>
            <a:pPr algn="just"/>
            <a:r>
              <a:rPr lang="en-US" sz="1600" dirty="0"/>
              <a:t>Assoc. Prof. </a:t>
            </a:r>
            <a:r>
              <a:rPr lang="en-US" sz="1600" dirty="0" err="1"/>
              <a:t>Mennan</a:t>
            </a:r>
            <a:r>
              <a:rPr lang="en-US" sz="1600" dirty="0"/>
              <a:t> </a:t>
            </a:r>
            <a:r>
              <a:rPr lang="en-US" sz="1600" dirty="0" err="1"/>
              <a:t>Selimi</a:t>
            </a:r>
            <a:r>
              <a:rPr lang="en-US" sz="1600" dirty="0"/>
              <a:t> – </a:t>
            </a:r>
            <a:r>
              <a:rPr lang="mk-MK" sz="1600" dirty="0"/>
              <a:t>истражувач во делот на имплементација на експерименти</a:t>
            </a:r>
            <a:endParaRPr lang="en-US" sz="1600" dirty="0"/>
          </a:p>
          <a:p>
            <a:pPr algn="just"/>
            <a:r>
              <a:rPr lang="en-US" sz="1600" dirty="0"/>
              <a:t>Assoc. Prof. </a:t>
            </a:r>
            <a:r>
              <a:rPr lang="en-US" sz="1600" dirty="0" err="1"/>
              <a:t>Florije</a:t>
            </a:r>
            <a:r>
              <a:rPr lang="en-US" sz="1600" dirty="0"/>
              <a:t> Ismaili –</a:t>
            </a:r>
            <a:r>
              <a:rPr lang="mk-MK" sz="1600" dirty="0"/>
              <a:t> истражувач во проектот</a:t>
            </a:r>
            <a:endParaRPr lang="ru-RU" sz="1600" dirty="0"/>
          </a:p>
          <a:p>
            <a:pPr algn="just"/>
            <a:r>
              <a:rPr lang="sq-AL" sz="1600" dirty="0" err="1"/>
              <a:t>Assoc</a:t>
            </a:r>
            <a:r>
              <a:rPr lang="sq-AL" sz="1600" dirty="0"/>
              <a:t>. Prof. </a:t>
            </a:r>
            <a:r>
              <a:rPr lang="sq-AL" sz="1600" dirty="0" err="1"/>
              <a:t>Xhemal</a:t>
            </a:r>
            <a:r>
              <a:rPr lang="sq-AL" sz="1600" dirty="0"/>
              <a:t> </a:t>
            </a:r>
            <a:r>
              <a:rPr lang="sq-AL" sz="1600" dirty="0" err="1"/>
              <a:t>Zenuni</a:t>
            </a:r>
            <a:r>
              <a:rPr lang="sq-AL" sz="1600" dirty="0"/>
              <a:t> – </a:t>
            </a:r>
            <a:r>
              <a:rPr lang="mk-MK" sz="1600" dirty="0"/>
              <a:t>истражувач во проектот</a:t>
            </a:r>
            <a:endParaRPr lang="sq-AL" sz="1600" dirty="0"/>
          </a:p>
          <a:p>
            <a:pPr algn="just"/>
            <a:r>
              <a:rPr lang="sq-AL" sz="1600" dirty="0" err="1"/>
              <a:t>Assoc</a:t>
            </a:r>
            <a:r>
              <a:rPr lang="sq-AL" sz="1600" dirty="0"/>
              <a:t>. Prof. </a:t>
            </a:r>
            <a:r>
              <a:rPr lang="sq-AL" sz="1600" dirty="0" err="1"/>
              <a:t>Azir</a:t>
            </a:r>
            <a:r>
              <a:rPr lang="sq-AL" sz="1600" dirty="0"/>
              <a:t> </a:t>
            </a:r>
            <a:r>
              <a:rPr lang="sq-AL" sz="1600" dirty="0" err="1"/>
              <a:t>Aliu</a:t>
            </a:r>
            <a:r>
              <a:rPr lang="sq-AL" sz="1600" dirty="0"/>
              <a:t> – </a:t>
            </a:r>
            <a:r>
              <a:rPr lang="mk-MK" sz="1600" dirty="0"/>
              <a:t>надворешен евалуатор избиран од</a:t>
            </a:r>
            <a:r>
              <a:rPr lang="sq-AL" sz="1600" dirty="0"/>
              <a:t> </a:t>
            </a:r>
            <a:r>
              <a:rPr lang="sq-AL" sz="1600" dirty="0" err="1"/>
              <a:t>FundingBox</a:t>
            </a:r>
            <a:endParaRPr lang="sq-AL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E9AA7D-A2EC-4038-ADF9-633C6E20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Ekipi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sz="3600" dirty="0"/>
              <a:t>UEJL-s</a:t>
            </a:r>
            <a:r>
              <a:rPr lang="sq-AL" sz="3600" dirty="0"/>
              <a:t>ë</a:t>
            </a:r>
            <a:r>
              <a:rPr lang="mk-MK" dirty="0"/>
              <a:t> </a:t>
            </a:r>
            <a:r>
              <a:rPr lang="sq-AL" dirty="0"/>
              <a:t>/ </a:t>
            </a:r>
            <a:r>
              <a:rPr lang="mk-MK" dirty="0"/>
              <a:t>Екипата на ЈИЕУ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AF351-4E4E-41B8-956B-88D2438F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FFF5-433B-42E3-B292-4CDD19F6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01FC4-A013-48D7-9C42-55159031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13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947734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3271477"/>
            <a:ext cx="9144000" cy="1192627"/>
          </a:xfrm>
        </p:spPr>
        <p:txBody>
          <a:bodyPr/>
          <a:lstStyle/>
          <a:p>
            <a:r>
              <a:rPr lang="en-US" dirty="0"/>
              <a:t>Adrian Besimi</a:t>
            </a:r>
          </a:p>
          <a:p>
            <a:r>
              <a:rPr lang="en-US" dirty="0"/>
              <a:t>Contemporary Sciences and Technologies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" y="1885617"/>
            <a:ext cx="9143999" cy="1344031"/>
          </a:xfrm>
        </p:spPr>
        <p:txBody>
          <a:bodyPr/>
          <a:lstStyle/>
          <a:p>
            <a:r>
              <a:rPr lang="en-US" dirty="0" err="1"/>
              <a:t>Falemnderit</a:t>
            </a:r>
            <a:r>
              <a:rPr lang="en-US" dirty="0"/>
              <a:t> / </a:t>
            </a:r>
            <a:r>
              <a:rPr lang="mk-MK" dirty="0"/>
              <a:t>Благодарам</a:t>
            </a:r>
            <a:br>
              <a:rPr lang="en-US" dirty="0"/>
            </a:br>
            <a:r>
              <a:rPr lang="en-US" dirty="0"/>
              <a:t>South East European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C8A4D-9125-754B-8313-3EBFC17A994D}"/>
              </a:ext>
            </a:extLst>
          </p:cNvPr>
          <p:cNvSpPr txBox="1"/>
          <p:nvPr/>
        </p:nvSpPr>
        <p:spPr>
          <a:xfrm>
            <a:off x="5225143" y="14835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090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0" y="3271477"/>
            <a:ext cx="9144000" cy="119262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Adrian </a:t>
            </a:r>
            <a:r>
              <a:rPr lang="en-US" dirty="0" err="1"/>
              <a:t>Besimi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" y="1885617"/>
            <a:ext cx="9143999" cy="1344031"/>
          </a:xfrm>
        </p:spPr>
        <p:txBody>
          <a:bodyPr>
            <a:normAutofit fontScale="90000"/>
          </a:bodyPr>
          <a:lstStyle/>
          <a:p>
            <a:r>
              <a:rPr lang="en-US" dirty="0"/>
              <a:t>Partner #18</a:t>
            </a:r>
            <a:br>
              <a:rPr lang="en-US" dirty="0"/>
            </a:br>
            <a:r>
              <a:rPr lang="en-US" dirty="0"/>
              <a:t>South East European University</a:t>
            </a:r>
            <a:br>
              <a:rPr lang="en-US" dirty="0"/>
            </a:br>
            <a:br>
              <a:rPr lang="en-US" dirty="0"/>
            </a:br>
            <a:r>
              <a:rPr lang="en-US" sz="2200" dirty="0">
                <a:highlight>
                  <a:srgbClr val="FFFF00"/>
                </a:highlight>
              </a:rPr>
              <a:t>Insights by completed 1</a:t>
            </a:r>
            <a:r>
              <a:rPr lang="en-US" sz="2200" baseline="30000" dirty="0">
                <a:highlight>
                  <a:srgbClr val="FFFF00"/>
                </a:highlight>
              </a:rPr>
              <a:t>st</a:t>
            </a:r>
            <a:r>
              <a:rPr lang="en-US" sz="2200" dirty="0">
                <a:highlight>
                  <a:srgbClr val="FFFF00"/>
                </a:highlight>
              </a:rPr>
              <a:t> and 2</a:t>
            </a:r>
            <a:r>
              <a:rPr lang="en-US" sz="2200" baseline="30000" dirty="0">
                <a:highlight>
                  <a:srgbClr val="FFFF00"/>
                </a:highlight>
              </a:rPr>
              <a:t>nd</a:t>
            </a:r>
            <a:r>
              <a:rPr lang="en-US" sz="2200" dirty="0">
                <a:highlight>
                  <a:srgbClr val="FFFF00"/>
                </a:highlight>
              </a:rPr>
              <a:t> KTE Open Call projects on proposal preparation</a:t>
            </a:r>
            <a:br>
              <a:rPr lang="en-MK" sz="2200" dirty="0">
                <a:highlight>
                  <a:srgbClr val="FFFF00"/>
                </a:highlight>
              </a:rPr>
            </a:br>
            <a:r>
              <a:rPr lang="en-US" sz="2200" dirty="0">
                <a:highlight>
                  <a:srgbClr val="FFFF00"/>
                </a:highlight>
              </a:rPr>
              <a:t>and project execution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C8A4D-9125-754B-8313-3EBFC17A994D}"/>
              </a:ext>
            </a:extLst>
          </p:cNvPr>
          <p:cNvSpPr txBox="1"/>
          <p:nvPr/>
        </p:nvSpPr>
        <p:spPr>
          <a:xfrm>
            <a:off x="5225143" y="14835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2613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CB054A-56D4-4C5D-8384-6182D5991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2880">
            <a:normAutofit/>
          </a:bodyPr>
          <a:lstStyle/>
          <a:p>
            <a:pPr algn="just"/>
            <a:r>
              <a:rPr lang="en-US" sz="1800" dirty="0" err="1"/>
              <a:t>Titulli</a:t>
            </a:r>
            <a:r>
              <a:rPr lang="en-US" sz="1800" dirty="0"/>
              <a:t> </a:t>
            </a:r>
            <a:r>
              <a:rPr lang="sq-AL" sz="1800" dirty="0"/>
              <a:t>i</a:t>
            </a:r>
            <a:r>
              <a:rPr lang="en-US" sz="1800" dirty="0"/>
              <a:t> </a:t>
            </a:r>
            <a:r>
              <a:rPr lang="en-US" sz="1800" dirty="0" err="1"/>
              <a:t>projektit</a:t>
            </a:r>
            <a:r>
              <a:rPr lang="en-US" sz="1800" dirty="0"/>
              <a:t>: </a:t>
            </a:r>
            <a:r>
              <a:rPr lang="sq-AL" sz="1800" dirty="0"/>
              <a:t>Sistem </a:t>
            </a:r>
            <a:r>
              <a:rPr lang="sq-AL" sz="1800" dirty="0" err="1"/>
              <a:t>eks</a:t>
            </a:r>
            <a:r>
              <a:rPr lang="en-US" sz="1800" dirty="0" err="1"/>
              <a:t>perimente</a:t>
            </a:r>
            <a:r>
              <a:rPr lang="sq-AL" sz="1800" dirty="0"/>
              <a:t>sh</a:t>
            </a:r>
            <a:r>
              <a:rPr lang="en-US" sz="1800" dirty="0"/>
              <a:t> </a:t>
            </a:r>
            <a:r>
              <a:rPr lang="sq-AL" sz="1800" dirty="0"/>
              <a:t>të adaptuara </a:t>
            </a:r>
            <a:r>
              <a:rPr lang="sq-AL" sz="1800" dirty="0" err="1"/>
              <a:t>kibernetiko</a:t>
            </a:r>
            <a:r>
              <a:rPr lang="sq-AL" sz="1800" dirty="0"/>
              <a:t>-fizike, </a:t>
            </a:r>
            <a:r>
              <a:rPr lang="en-US" sz="1800" dirty="0"/>
              <a:t>t</a:t>
            </a:r>
            <a:r>
              <a:rPr lang="sq-AL" sz="1800" dirty="0"/>
              <a:t>ë</a:t>
            </a:r>
            <a:r>
              <a:rPr lang="en-US" sz="1800" dirty="0"/>
              <a:t> </a:t>
            </a:r>
            <a:r>
              <a:rPr lang="sq-AL" sz="1800" dirty="0"/>
              <a:t>vetë</a:t>
            </a:r>
            <a:r>
              <a:rPr lang="en-US" sz="1800" dirty="0"/>
              <a:t>q</a:t>
            </a:r>
            <a:r>
              <a:rPr lang="sq-AL" sz="1800" dirty="0" err="1"/>
              <a:t>ëndrueshme</a:t>
            </a:r>
            <a:r>
              <a:rPr lang="sq-AL" sz="1800" dirty="0"/>
              <a:t> dhe ndërkufitare për ndërtim të kapaciteteve në mes të pjesëmarrësve </a:t>
            </a:r>
            <a:r>
              <a:rPr lang="sq-AL" sz="1800" dirty="0" err="1"/>
              <a:t>Europian</a:t>
            </a:r>
            <a:endParaRPr lang="sq-AL" sz="1800" dirty="0"/>
          </a:p>
          <a:p>
            <a:pPr algn="just"/>
            <a:r>
              <a:rPr lang="en-US" sz="1800" dirty="0"/>
              <a:t>SMART4ALL </a:t>
            </a:r>
            <a:r>
              <a:rPr lang="en-US" sz="1800" dirty="0" err="1"/>
              <a:t>financohet</a:t>
            </a:r>
            <a:r>
              <a:rPr lang="en-US" sz="1800" dirty="0"/>
              <a:t> </a:t>
            </a:r>
            <a:r>
              <a:rPr lang="en-US" sz="1800" dirty="0" err="1"/>
              <a:t>nga</a:t>
            </a:r>
            <a:r>
              <a:rPr lang="en-US" sz="1800" dirty="0"/>
              <a:t> </a:t>
            </a:r>
            <a:r>
              <a:rPr lang="en-US" sz="1800" dirty="0" err="1"/>
              <a:t>programi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BE Horizon 2020 (</a:t>
            </a:r>
            <a:r>
              <a:rPr lang="en-US" sz="1800" dirty="0" err="1"/>
              <a:t>Marrëveshja</a:t>
            </a:r>
            <a:r>
              <a:rPr lang="en-US" sz="1800" dirty="0"/>
              <a:t> e </a:t>
            </a:r>
            <a:r>
              <a:rPr lang="en-US" sz="1800" dirty="0" err="1"/>
              <a:t>Grantit</a:t>
            </a:r>
            <a:r>
              <a:rPr lang="en-US" sz="1800" dirty="0"/>
              <a:t> Nr. 872614)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synon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sjellë</a:t>
            </a:r>
            <a:r>
              <a:rPr lang="en-US" sz="1800" dirty="0"/>
              <a:t> </a:t>
            </a:r>
            <a:r>
              <a:rPr lang="en-US" sz="1800" dirty="0" err="1"/>
              <a:t>së</a:t>
            </a:r>
            <a:r>
              <a:rPr lang="mk-MK" sz="1800" dirty="0"/>
              <a:t> </a:t>
            </a:r>
            <a:r>
              <a:rPr lang="en-US" sz="1800" dirty="0" err="1"/>
              <a:t>bashku</a:t>
            </a:r>
            <a:r>
              <a:rPr lang="en-US" sz="1800" dirty="0"/>
              <a:t> </a:t>
            </a:r>
            <a:r>
              <a:rPr lang="en-US" sz="1800" dirty="0" err="1"/>
              <a:t>një</a:t>
            </a:r>
            <a:r>
              <a:rPr lang="en-US" sz="1800" dirty="0"/>
              <a:t> </a:t>
            </a:r>
            <a:r>
              <a:rPr lang="en-US" sz="1800" dirty="0" err="1"/>
              <a:t>Qendër</a:t>
            </a:r>
            <a:r>
              <a:rPr lang="en-US" sz="1800" dirty="0"/>
              <a:t> </a:t>
            </a:r>
            <a:r>
              <a:rPr lang="en-US" sz="1800" dirty="0" err="1"/>
              <a:t>Inovacioni</a:t>
            </a:r>
            <a:r>
              <a:rPr lang="en-US" sz="1800" dirty="0"/>
              <a:t> </a:t>
            </a:r>
            <a:r>
              <a:rPr lang="en-US" sz="1800" dirty="0" err="1"/>
              <a:t>Dixhital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gjithë</a:t>
            </a:r>
            <a:r>
              <a:rPr lang="en-US" sz="1800" dirty="0"/>
              <a:t> </a:t>
            </a:r>
            <a:r>
              <a:rPr lang="en-US" sz="1800" dirty="0" err="1"/>
              <a:t>Evropën</a:t>
            </a:r>
            <a:r>
              <a:rPr lang="en-US" sz="1800" dirty="0"/>
              <a:t>. </a:t>
            </a:r>
            <a:endParaRPr lang="sq-AL" sz="1800" dirty="0"/>
          </a:p>
          <a:p>
            <a:pPr algn="just"/>
            <a:r>
              <a:rPr lang="en-US" sz="1800" dirty="0"/>
              <a:t>Ai </a:t>
            </a:r>
            <a:r>
              <a:rPr lang="en-US" sz="1800" dirty="0" err="1"/>
              <a:t>përfshin</a:t>
            </a:r>
            <a:r>
              <a:rPr lang="en-US" sz="1800" dirty="0"/>
              <a:t> </a:t>
            </a:r>
            <a:r>
              <a:rPr lang="en-US" sz="1800" dirty="0" err="1"/>
              <a:t>një</a:t>
            </a:r>
            <a:r>
              <a:rPr lang="en-US" sz="1800" dirty="0"/>
              <a:t> </a:t>
            </a:r>
            <a:r>
              <a:rPr lang="en-US" sz="1800" dirty="0" err="1"/>
              <a:t>konsorcium</a:t>
            </a:r>
            <a:r>
              <a:rPr lang="en-US" sz="1800" dirty="0"/>
              <a:t> </a:t>
            </a:r>
            <a:r>
              <a:rPr lang="en-US" sz="1800" dirty="0" err="1"/>
              <a:t>prej</a:t>
            </a:r>
            <a:r>
              <a:rPr lang="en-US" sz="1800" dirty="0"/>
              <a:t> 25 </a:t>
            </a:r>
            <a:r>
              <a:rPr lang="en-US" sz="1800" dirty="0" err="1"/>
              <a:t>partnerësh</a:t>
            </a:r>
            <a:r>
              <a:rPr lang="en-US" sz="1800" dirty="0"/>
              <a:t> </a:t>
            </a:r>
            <a:r>
              <a:rPr lang="en-US" sz="1800" dirty="0" err="1"/>
              <a:t>nga</a:t>
            </a:r>
            <a:r>
              <a:rPr lang="mk-MK" sz="1800" dirty="0"/>
              <a:t> </a:t>
            </a:r>
            <a:r>
              <a:rPr lang="en-US" sz="1800" dirty="0"/>
              <a:t>16 </a:t>
            </a:r>
            <a:r>
              <a:rPr lang="en-US" sz="1800" dirty="0" err="1"/>
              <a:t>vende</a:t>
            </a:r>
            <a:r>
              <a:rPr lang="en-US" sz="1800" dirty="0"/>
              <a:t>, por </a:t>
            </a:r>
            <a:r>
              <a:rPr lang="en-US" sz="1800" dirty="0" err="1"/>
              <a:t>synon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arrijë</a:t>
            </a:r>
            <a:r>
              <a:rPr lang="en-US" sz="1800" dirty="0"/>
              <a:t> </a:t>
            </a:r>
            <a:r>
              <a:rPr lang="en-US" sz="1800" dirty="0" err="1"/>
              <a:t>shumë</a:t>
            </a:r>
            <a:r>
              <a:rPr lang="en-US" sz="1800" dirty="0"/>
              <a:t> </a:t>
            </a:r>
            <a:r>
              <a:rPr lang="en-US" sz="1800" dirty="0" err="1"/>
              <a:t>më</a:t>
            </a:r>
            <a:r>
              <a:rPr lang="en-US" sz="1800" dirty="0"/>
              <a:t> </a:t>
            </a:r>
            <a:r>
              <a:rPr lang="en-US" sz="1800" dirty="0" err="1"/>
              <a:t>tepër</a:t>
            </a:r>
            <a:r>
              <a:rPr lang="en-US" sz="1800" dirty="0"/>
              <a:t>.</a:t>
            </a:r>
            <a:endParaRPr lang="mk-MK" sz="1800" dirty="0"/>
          </a:p>
          <a:p>
            <a:pPr algn="just"/>
            <a:r>
              <a:rPr lang="mk-MK" sz="1800" dirty="0"/>
              <a:t>Наслов на проектот: </a:t>
            </a:r>
            <a:r>
              <a:rPr lang="ru-RU" sz="1800" dirty="0"/>
              <a:t>Самоодржливи прекугранични прилагодени експерименти на сајтберфизички системи за градење на капацитети меѓу засегнати во европа</a:t>
            </a:r>
          </a:p>
          <a:p>
            <a:pPr algn="just"/>
            <a:r>
              <a:rPr lang="ru-RU" sz="1800" dirty="0"/>
              <a:t>SMART4ALL е финансиран од програмата на ЕУ- Horizon 2020 и има за цел да стане центар</a:t>
            </a:r>
            <a:r>
              <a:rPr lang="en-US" sz="1800" dirty="0"/>
              <a:t> </a:t>
            </a:r>
            <a:r>
              <a:rPr lang="ru-RU" sz="1800" dirty="0"/>
              <a:t>за дигитални иновации на цела Европа. </a:t>
            </a:r>
            <a:endParaRPr lang="en-US" sz="1800" dirty="0"/>
          </a:p>
          <a:p>
            <a:pPr algn="just"/>
            <a:r>
              <a:rPr lang="ru-RU" sz="1800" dirty="0"/>
              <a:t>Тој опфаќа конзорциум од 25 партнери од 16земји меѓу кои и Универзитетот на Југоисточна Европа (ЈИЕ) од Тетово.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E9AA7D-A2EC-4038-ADF9-633C6E20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Rreth</a:t>
            </a:r>
            <a:r>
              <a:rPr lang="sq-AL" dirty="0"/>
              <a:t> projekti</a:t>
            </a:r>
            <a:r>
              <a:rPr lang="en-US" dirty="0"/>
              <a:t>t</a:t>
            </a:r>
            <a:r>
              <a:rPr lang="sq-AL" dirty="0"/>
              <a:t> / </a:t>
            </a:r>
            <a:r>
              <a:rPr lang="mk-MK" dirty="0"/>
              <a:t>За проектот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AF351-4E4E-41B8-956B-88D2438F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FFF5-433B-42E3-B292-4CDD19F6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01FC4-A013-48D7-9C42-55159031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3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14555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CB054A-56D4-4C5D-8384-6182D5991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2880">
            <a:normAutofit fontScale="92500" lnSpcReduction="10000"/>
          </a:bodyPr>
          <a:lstStyle/>
          <a:p>
            <a:pPr algn="just"/>
            <a:r>
              <a:rPr lang="en-US" sz="1800" dirty="0"/>
              <a:t>SMART4ALL Digital Innovation Hub </a:t>
            </a:r>
            <a:r>
              <a:rPr lang="en-US" sz="1800" dirty="0" err="1"/>
              <a:t>ndërton</a:t>
            </a:r>
            <a:r>
              <a:rPr lang="en-US" sz="1800" dirty="0"/>
              <a:t> </a:t>
            </a:r>
            <a:r>
              <a:rPr lang="en-US" sz="1800" dirty="0" err="1"/>
              <a:t>kapacitetin</a:t>
            </a:r>
            <a:r>
              <a:rPr lang="en-US" sz="1800" dirty="0"/>
              <a:t> midis </a:t>
            </a:r>
            <a:r>
              <a:rPr lang="en-US" sz="1800" dirty="0" err="1"/>
              <a:t>palëve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interesuara</a:t>
            </a:r>
            <a:r>
              <a:rPr lang="en-US" sz="1800" dirty="0"/>
              <a:t> </a:t>
            </a:r>
            <a:r>
              <a:rPr lang="en-US" sz="1800" dirty="0" err="1"/>
              <a:t>evropiane</a:t>
            </a:r>
            <a:r>
              <a:rPr lang="en-US" sz="1800" dirty="0"/>
              <a:t> </a:t>
            </a:r>
            <a:r>
              <a:rPr lang="en-US" sz="1800" dirty="0" err="1"/>
              <a:t>përmes</a:t>
            </a:r>
            <a:r>
              <a:rPr lang="en-US" sz="1800" dirty="0"/>
              <a:t> </a:t>
            </a:r>
            <a:r>
              <a:rPr lang="en-US" sz="1800" dirty="0" err="1"/>
              <a:t>zhvillimit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sq-AL" sz="1800" dirty="0"/>
              <a:t> </a:t>
            </a:r>
            <a:r>
              <a:rPr lang="en-US" sz="1800" dirty="0" err="1"/>
              <a:t>eksperimenteve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vetë-qëndrueshme</a:t>
            </a:r>
            <a:r>
              <a:rPr lang="en-US" sz="1800" dirty="0"/>
              <a:t>, </a:t>
            </a:r>
            <a:r>
              <a:rPr lang="en-US" sz="1800" dirty="0" err="1"/>
              <a:t>ndërkufitare</a:t>
            </a:r>
            <a:r>
              <a:rPr lang="en-US" sz="1800" dirty="0"/>
              <a:t> </a:t>
            </a:r>
            <a:r>
              <a:rPr lang="en-US" sz="1800" dirty="0" err="1"/>
              <a:t>që</a:t>
            </a:r>
            <a:r>
              <a:rPr lang="en-US" sz="1800" dirty="0"/>
              <a:t> </a:t>
            </a:r>
            <a:r>
              <a:rPr lang="en-US" sz="1800" dirty="0" err="1"/>
              <a:t>transferojnë</a:t>
            </a:r>
            <a:r>
              <a:rPr lang="en-US" sz="1800" dirty="0"/>
              <a:t> </a:t>
            </a:r>
            <a:r>
              <a:rPr lang="en-US" sz="1800" dirty="0" err="1"/>
              <a:t>njohuri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teknologji</a:t>
            </a:r>
            <a:r>
              <a:rPr lang="en-US" sz="1800" dirty="0"/>
              <a:t> midis </a:t>
            </a:r>
            <a:r>
              <a:rPr lang="en-US" sz="1800" dirty="0" err="1"/>
              <a:t>akademisë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sq-AL" sz="1800" dirty="0"/>
              <a:t> </a:t>
            </a:r>
            <a:r>
              <a:rPr lang="en-US" sz="1800" dirty="0" err="1"/>
              <a:t>industrisë</a:t>
            </a:r>
            <a:r>
              <a:rPr lang="en-US" sz="1800" dirty="0"/>
              <a:t>.</a:t>
            </a:r>
            <a:endParaRPr lang="sq-AL" sz="1800" dirty="0"/>
          </a:p>
          <a:p>
            <a:pPr algn="just"/>
            <a:r>
              <a:rPr lang="sq-AL" sz="1800" dirty="0"/>
              <a:t>Projekti</a:t>
            </a:r>
            <a:r>
              <a:rPr lang="en-US" sz="1800" dirty="0"/>
              <a:t> </a:t>
            </a:r>
            <a:r>
              <a:rPr lang="en-US" sz="1800" dirty="0" err="1"/>
              <a:t>synon</a:t>
            </a:r>
            <a:r>
              <a:rPr lang="en-US" sz="1800" dirty="0"/>
              <a:t> </a:t>
            </a:r>
            <a:r>
              <a:rPr lang="en-US" sz="1800" dirty="0" err="1"/>
              <a:t>sistemet</a:t>
            </a:r>
            <a:r>
              <a:rPr lang="en-US" sz="1800" dirty="0"/>
              <a:t> e </a:t>
            </a:r>
            <a:r>
              <a:rPr lang="en-US" sz="1800" dirty="0" err="1"/>
              <a:t>veçanta</a:t>
            </a:r>
            <a:r>
              <a:rPr lang="en-US" sz="1800" dirty="0"/>
              <a:t> </a:t>
            </a:r>
            <a:r>
              <a:rPr lang="en-US" sz="1800" dirty="0" err="1"/>
              <a:t>procesuese</a:t>
            </a:r>
            <a:r>
              <a:rPr lang="en-US" sz="1800" dirty="0"/>
              <a:t> </a:t>
            </a:r>
            <a:r>
              <a:rPr lang="en-US" sz="1800" dirty="0" err="1"/>
              <a:t>kibernetiko-fizike</a:t>
            </a:r>
            <a:r>
              <a:rPr lang="en-US" sz="1800" dirty="0"/>
              <a:t> me </a:t>
            </a:r>
            <a:r>
              <a:rPr lang="en-US" sz="1800" dirty="0" err="1"/>
              <a:t>energji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ulët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Internetin</a:t>
            </a:r>
            <a:r>
              <a:rPr lang="en-US" sz="1800" dirty="0"/>
              <a:t> e</a:t>
            </a:r>
            <a:r>
              <a:rPr lang="sq-AL" sz="1800" dirty="0"/>
              <a:t> </a:t>
            </a:r>
            <a:r>
              <a:rPr lang="en-US" sz="1800" dirty="0" err="1"/>
              <a:t>gjesendeve</a:t>
            </a:r>
            <a:r>
              <a:rPr lang="en-US" sz="1800" dirty="0"/>
              <a:t> (Internet of Things – IoT)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kombinon</a:t>
            </a:r>
            <a:r>
              <a:rPr lang="en-US" sz="1800" dirty="0"/>
              <a:t> </a:t>
            </a:r>
            <a:r>
              <a:rPr lang="en-US" sz="1800" dirty="0" err="1"/>
              <a:t>një</a:t>
            </a:r>
            <a:r>
              <a:rPr lang="en-US" sz="1800" dirty="0"/>
              <a:t> </a:t>
            </a:r>
            <a:r>
              <a:rPr lang="en-US" sz="1800" dirty="0" err="1"/>
              <a:t>sërë</a:t>
            </a:r>
            <a:r>
              <a:rPr lang="en-US" sz="1800" dirty="0"/>
              <a:t> </a:t>
            </a:r>
            <a:r>
              <a:rPr lang="en-US" sz="1800" dirty="0" err="1"/>
              <a:t>karakteristikash</a:t>
            </a:r>
            <a:r>
              <a:rPr lang="en-US" sz="1800" dirty="0"/>
              <a:t> </a:t>
            </a:r>
            <a:r>
              <a:rPr lang="en-US" sz="1800" dirty="0" err="1"/>
              <a:t>unike</a:t>
            </a:r>
            <a:r>
              <a:rPr lang="en-US" sz="1800" dirty="0"/>
              <a:t> </a:t>
            </a:r>
            <a:r>
              <a:rPr lang="en-US" sz="1800" dirty="0" err="1"/>
              <a:t>që</a:t>
            </a:r>
            <a:r>
              <a:rPr lang="en-US" sz="1800" dirty="0"/>
              <a:t> </a:t>
            </a:r>
            <a:r>
              <a:rPr lang="en-US" sz="1800" dirty="0" err="1"/>
              <a:t>bashkohen</a:t>
            </a:r>
            <a:r>
              <a:rPr lang="en-US" sz="1800" dirty="0"/>
              <a:t> </a:t>
            </a:r>
            <a:r>
              <a:rPr lang="en-US" sz="1800" dirty="0" err="1"/>
              <a:t>së</a:t>
            </a:r>
            <a:r>
              <a:rPr lang="en-US" sz="1800" dirty="0"/>
              <a:t> </a:t>
            </a:r>
            <a:r>
              <a:rPr lang="en-US" sz="1800" dirty="0" err="1"/>
              <a:t>bashku</a:t>
            </a:r>
            <a:r>
              <a:rPr lang="en-US" sz="1800" dirty="0"/>
              <a:t> </a:t>
            </a:r>
            <a:r>
              <a:rPr lang="en-US" sz="1800" dirty="0" err="1"/>
              <a:t>nën</a:t>
            </a:r>
            <a:r>
              <a:rPr lang="sq-AL" sz="1800" dirty="0"/>
              <a:t> </a:t>
            </a:r>
            <a:r>
              <a:rPr lang="en-US" sz="1800" dirty="0" err="1"/>
              <a:t>një</a:t>
            </a:r>
            <a:r>
              <a:rPr lang="en-US" sz="1800" dirty="0"/>
              <a:t> </a:t>
            </a:r>
            <a:r>
              <a:rPr lang="en-US" sz="1800" dirty="0" err="1"/>
              <a:t>vizion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përbashkët</a:t>
            </a:r>
            <a:r>
              <a:rPr lang="en-US" sz="1800" dirty="0"/>
              <a:t> </a:t>
            </a:r>
            <a:r>
              <a:rPr lang="en-US" sz="1800" dirty="0" err="1"/>
              <a:t>nën</a:t>
            </a:r>
            <a:r>
              <a:rPr lang="en-US" sz="1800" dirty="0"/>
              <a:t> </a:t>
            </a:r>
            <a:r>
              <a:rPr lang="en-US" sz="1800" dirty="0" err="1"/>
              <a:t>kultura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ndryshme</a:t>
            </a:r>
            <a:r>
              <a:rPr lang="en-US" sz="1800" dirty="0"/>
              <a:t>, </a:t>
            </a:r>
            <a:r>
              <a:rPr lang="en-US" sz="1800" dirty="0" err="1"/>
              <a:t>politika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ndryshme</a:t>
            </a:r>
            <a:r>
              <a:rPr lang="en-US" sz="1800" dirty="0"/>
              <a:t>, zona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ndryshme</a:t>
            </a:r>
            <a:r>
              <a:rPr lang="en-US" sz="1800" dirty="0"/>
              <a:t> </a:t>
            </a:r>
            <a:r>
              <a:rPr lang="en-US" sz="1800" dirty="0" err="1"/>
              <a:t>gjeografike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fusha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sq-AL" sz="1800" dirty="0"/>
              <a:t> </a:t>
            </a:r>
            <a:r>
              <a:rPr lang="en-US" sz="1800" dirty="0" err="1"/>
              <a:t>ndryshme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aplikimit</a:t>
            </a:r>
            <a:r>
              <a:rPr lang="en-US" sz="1800" dirty="0"/>
              <a:t>.</a:t>
            </a:r>
            <a:endParaRPr lang="sq-AL" sz="1800" dirty="0"/>
          </a:p>
          <a:p>
            <a:pPr algn="just"/>
            <a:endParaRPr lang="sq-AL" sz="1800" dirty="0"/>
          </a:p>
          <a:p>
            <a:pPr algn="just"/>
            <a:r>
              <a:rPr lang="ru-RU" sz="1800" dirty="0"/>
              <a:t>SMART4ALL Digital Innovation Hub гради капацитети меѓу европските засегнати страни</a:t>
            </a:r>
            <a:r>
              <a:rPr lang="en-US" sz="1800" dirty="0"/>
              <a:t> </a:t>
            </a:r>
            <a:r>
              <a:rPr lang="ru-RU" sz="1800" dirty="0"/>
              <a:t>преку развој на само оддржани, преку-гранични експерименти кои пренесуваат знаење и</a:t>
            </a:r>
            <a:r>
              <a:rPr lang="en-US" sz="1800" dirty="0"/>
              <a:t> </a:t>
            </a:r>
            <a:r>
              <a:rPr lang="ru-RU" sz="1800" dirty="0"/>
              <a:t>технологија меѓу академијата и индустријата. </a:t>
            </a:r>
            <a:endParaRPr lang="en-US" sz="1800" dirty="0"/>
          </a:p>
          <a:p>
            <a:pPr algn="just"/>
            <a:r>
              <a:rPr lang="ru-RU" sz="1800" dirty="0"/>
              <a:t>Проектот таргетира кориснички</a:t>
            </a:r>
            <a:r>
              <a:rPr lang="en-US" sz="1800" dirty="0"/>
              <a:t> </a:t>
            </a:r>
            <a:r>
              <a:rPr lang="ru-RU" sz="1800" dirty="0"/>
              <a:t>компјутерски системи со ниска потрошувачка на енергија и Интернет на Нешта (IoT), како</a:t>
            </a:r>
            <a:r>
              <a:rPr lang="en-US" sz="1800" dirty="0"/>
              <a:t> </a:t>
            </a:r>
            <a:r>
              <a:rPr lang="ru-RU" sz="1800" dirty="0"/>
              <a:t>и комбинира збир на уникатни карактеристики кои се здружуваат под заедничка визија на</a:t>
            </a:r>
            <a:r>
              <a:rPr lang="en-US" sz="1800" dirty="0"/>
              <a:t> </a:t>
            </a:r>
            <a:r>
              <a:rPr lang="ru-RU" sz="1800" dirty="0"/>
              <a:t>различни култури, различни политики, различни географски области и различни домени</a:t>
            </a:r>
            <a:r>
              <a:rPr lang="en-US" sz="1800" dirty="0"/>
              <a:t> </a:t>
            </a:r>
            <a:r>
              <a:rPr lang="mk-MK" sz="1800" dirty="0"/>
              <a:t>н</a:t>
            </a:r>
            <a:r>
              <a:rPr lang="ru-RU" sz="1800" dirty="0"/>
              <a:t>а апликација.</a:t>
            </a:r>
            <a:endParaRPr lang="en-US" sz="18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E9AA7D-A2EC-4038-ADF9-633C6E20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Rreth</a:t>
            </a:r>
            <a:r>
              <a:rPr lang="sq-AL" dirty="0"/>
              <a:t> projekti</a:t>
            </a:r>
            <a:r>
              <a:rPr lang="en-US" dirty="0"/>
              <a:t>t</a:t>
            </a:r>
            <a:r>
              <a:rPr lang="sq-AL" dirty="0"/>
              <a:t> / </a:t>
            </a:r>
            <a:r>
              <a:rPr lang="mk-MK" dirty="0"/>
              <a:t>За проектот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AF351-4E4E-41B8-956B-88D2438F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FFF5-433B-42E3-B292-4CDD19F6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01FC4-A013-48D7-9C42-55159031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4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13792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CB054A-56D4-4C5D-8384-6182D5991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1800" dirty="0" err="1"/>
              <a:t>Parashikohen</a:t>
            </a:r>
            <a:r>
              <a:rPr lang="en-US" sz="1800" dirty="0"/>
              <a:t> </a:t>
            </a:r>
            <a:r>
              <a:rPr lang="en-US" sz="1800" dirty="0" err="1"/>
              <a:t>tre</a:t>
            </a:r>
            <a:r>
              <a:rPr lang="en-US" sz="1800" dirty="0"/>
              <a:t> </a:t>
            </a:r>
            <a:r>
              <a:rPr lang="en-US" sz="1800" dirty="0" err="1"/>
              <a:t>lloje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Eksperimenteve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zbatuara</a:t>
            </a:r>
            <a:r>
              <a:rPr lang="en-US" sz="1800" dirty="0"/>
              <a:t>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>
                <a:highlight>
                  <a:srgbClr val="FFFF00"/>
                </a:highlight>
              </a:rPr>
              <a:t>Eksperimentet</a:t>
            </a:r>
            <a:r>
              <a:rPr lang="en-US" sz="1800" dirty="0">
                <a:highlight>
                  <a:srgbClr val="FFFF00"/>
                </a:highlight>
              </a:rPr>
              <a:t> e </a:t>
            </a:r>
            <a:r>
              <a:rPr lang="en-US" sz="1800" dirty="0" err="1">
                <a:highlight>
                  <a:srgbClr val="FFFF00"/>
                </a:highlight>
              </a:rPr>
              <a:t>Transferimit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të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Njohurive</a:t>
            </a:r>
            <a:r>
              <a:rPr lang="en-US" sz="1800" dirty="0">
                <a:highlight>
                  <a:srgbClr val="FFFF00"/>
                </a:highlight>
              </a:rPr>
              <a:t> (KTE),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>
                <a:highlight>
                  <a:srgbClr val="FFFF00"/>
                </a:highlight>
              </a:rPr>
              <a:t>Eksperimentet</a:t>
            </a:r>
            <a:r>
              <a:rPr lang="en-US" sz="1800" dirty="0">
                <a:highlight>
                  <a:srgbClr val="FFFF00"/>
                </a:highlight>
              </a:rPr>
              <a:t> e </a:t>
            </a:r>
            <a:r>
              <a:rPr lang="en-US" sz="1800" dirty="0" err="1">
                <a:highlight>
                  <a:srgbClr val="FFFF00"/>
                </a:highlight>
              </a:rPr>
              <a:t>Transferimit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të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Teknologjive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të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fokusu</a:t>
            </a:r>
            <a:r>
              <a:rPr lang="mk-MK" sz="1800" dirty="0">
                <a:highlight>
                  <a:srgbClr val="FFFF00"/>
                </a:highlight>
              </a:rPr>
              <a:t>а</a:t>
            </a:r>
            <a:r>
              <a:rPr lang="en-US" sz="1800" dirty="0">
                <a:highlight>
                  <a:srgbClr val="FFFF00"/>
                </a:highlight>
              </a:rPr>
              <a:t>ra (FTTE) </a:t>
            </a:r>
            <a:r>
              <a:rPr lang="en-US" sz="1800" dirty="0" err="1">
                <a:highlight>
                  <a:srgbClr val="FFFF00"/>
                </a:highlight>
              </a:rPr>
              <a:t>dhe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>
                <a:highlight>
                  <a:srgbClr val="FFFF00"/>
                </a:highlight>
              </a:rPr>
              <a:t>Eksperimentet</a:t>
            </a:r>
            <a:r>
              <a:rPr lang="en-US" sz="1800" dirty="0">
                <a:highlight>
                  <a:srgbClr val="FFFF00"/>
                </a:highlight>
              </a:rPr>
              <a:t> e </a:t>
            </a:r>
            <a:r>
              <a:rPr lang="en-US" sz="1800" dirty="0" err="1">
                <a:highlight>
                  <a:srgbClr val="FFFF00"/>
                </a:highlight>
              </a:rPr>
              <a:t>Transferimit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të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Teknologjisë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ndrëmjet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fushave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të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ndryshme</a:t>
            </a:r>
            <a:r>
              <a:rPr lang="en-US" sz="1800" dirty="0">
                <a:highlight>
                  <a:srgbClr val="FFFF00"/>
                </a:highlight>
              </a:rPr>
              <a:t> (cross-domain) (CTTE). </a:t>
            </a:r>
          </a:p>
          <a:p>
            <a:pPr marL="0" indent="0" algn="just">
              <a:buNone/>
            </a:pPr>
            <a:r>
              <a:rPr lang="en-US" sz="1800" dirty="0" err="1"/>
              <a:t>Përmes</a:t>
            </a:r>
            <a:r>
              <a:rPr lang="en-US" sz="1800" dirty="0"/>
              <a:t> </a:t>
            </a:r>
            <a:r>
              <a:rPr lang="en-US" sz="1800" dirty="0" err="1"/>
              <a:t>thirrjeve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hapura</a:t>
            </a:r>
            <a:r>
              <a:rPr lang="en-US" sz="1800" dirty="0"/>
              <a:t>, SMART4ALL do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kushton</a:t>
            </a:r>
            <a:r>
              <a:rPr lang="en-US" sz="1800" dirty="0"/>
              <a:t> </a:t>
            </a:r>
            <a:r>
              <a:rPr lang="en-US" sz="1800" dirty="0" err="1"/>
              <a:t>vëmendje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veçantë</a:t>
            </a:r>
            <a:r>
              <a:rPr lang="en-US" sz="1800" dirty="0"/>
              <a:t> </a:t>
            </a:r>
            <a:r>
              <a:rPr lang="en-US" sz="1800" dirty="0" err="1"/>
              <a:t>aplikacioneve</a:t>
            </a:r>
            <a:r>
              <a:rPr lang="en-US" sz="1800" dirty="0"/>
              <a:t> </a:t>
            </a:r>
            <a:r>
              <a:rPr lang="en-US" sz="1800" dirty="0" err="1"/>
              <a:t>lehtësuese</a:t>
            </a:r>
            <a:r>
              <a:rPr lang="en-US" sz="1800" dirty="0"/>
              <a:t> </a:t>
            </a:r>
            <a:r>
              <a:rPr lang="en-US" sz="1800" dirty="0" err="1"/>
              <a:t>lidhur</a:t>
            </a:r>
            <a:r>
              <a:rPr lang="en-US" sz="1800" dirty="0"/>
              <a:t> me CLEC – Customized Low Energy Consumption (</a:t>
            </a:r>
            <a:r>
              <a:rPr lang="en-US" sz="1800" dirty="0" err="1"/>
              <a:t>Procesim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personalizuar</a:t>
            </a:r>
            <a:r>
              <a:rPr lang="en-US" sz="1800" dirty="0"/>
              <a:t> me </a:t>
            </a:r>
            <a:r>
              <a:rPr lang="en-US" sz="1800" dirty="0" err="1"/>
              <a:t>energji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ulët</a:t>
            </a:r>
            <a:r>
              <a:rPr lang="en-US" sz="1800" dirty="0"/>
              <a:t>) </a:t>
            </a:r>
            <a:r>
              <a:rPr lang="en-US" sz="1800" dirty="0" err="1"/>
              <a:t>lidhur</a:t>
            </a:r>
            <a:r>
              <a:rPr lang="en-US" sz="1800" dirty="0"/>
              <a:t> me </a:t>
            </a:r>
            <a:r>
              <a:rPr lang="en-US" sz="1800" dirty="0" err="1"/>
              <a:t>menaxhimin</a:t>
            </a:r>
            <a:r>
              <a:rPr lang="en-US" sz="1800" dirty="0"/>
              <a:t> e </a:t>
            </a:r>
            <a:r>
              <a:rPr lang="en-US" sz="1800" dirty="0" err="1"/>
              <a:t>krizës</a:t>
            </a:r>
            <a:r>
              <a:rPr lang="en-US" sz="1800" dirty="0"/>
              <a:t> me COVID-19 </a:t>
            </a:r>
            <a:r>
              <a:rPr lang="en-US" sz="1800" dirty="0" err="1"/>
              <a:t>dhe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gjitha</a:t>
            </a:r>
            <a:r>
              <a:rPr lang="en-US" sz="1800" dirty="0"/>
              <a:t> </a:t>
            </a:r>
            <a:r>
              <a:rPr lang="en-US" sz="1800" dirty="0" err="1"/>
              <a:t>aspektet</a:t>
            </a:r>
            <a:r>
              <a:rPr lang="en-US" sz="1800" dirty="0"/>
              <a:t> e </a:t>
            </a:r>
            <a:r>
              <a:rPr lang="en-US" sz="1800" dirty="0" err="1"/>
              <a:t>jetës</a:t>
            </a:r>
            <a:r>
              <a:rPr lang="en-US" sz="1800" dirty="0"/>
              <a:t> duke u </a:t>
            </a:r>
            <a:r>
              <a:rPr lang="en-US" sz="1800" dirty="0" err="1"/>
              <a:t>përqëndruar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katër</a:t>
            </a:r>
            <a:r>
              <a:rPr lang="en-US" sz="1800" dirty="0"/>
              <a:t> </a:t>
            </a:r>
            <a:r>
              <a:rPr lang="en-US" sz="1800" dirty="0" err="1"/>
              <a:t>fushat</a:t>
            </a:r>
            <a:r>
              <a:rPr lang="en-US" sz="1800" dirty="0"/>
              <a:t> e </a:t>
            </a:r>
            <a:r>
              <a:rPr lang="en-US" sz="1800" dirty="0" err="1"/>
              <a:t>saj</a:t>
            </a:r>
            <a:r>
              <a:rPr lang="en-US" sz="1800" dirty="0"/>
              <a:t>.</a:t>
            </a:r>
            <a:endParaRPr lang="sq-AL" sz="1800" dirty="0"/>
          </a:p>
          <a:p>
            <a:pPr marL="0" indent="0" algn="just">
              <a:buNone/>
            </a:pPr>
            <a:r>
              <a:rPr lang="mk-MK" sz="1800" dirty="0"/>
              <a:t>Се предвидуваат три вида на аплицирани експерименти, и тоа: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mk-MK" sz="1800" dirty="0">
                <a:highlight>
                  <a:srgbClr val="FFFF00"/>
                </a:highlight>
              </a:rPr>
              <a:t>Експерименти за трансфер на знаења (КТЕ)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mk-MK" sz="1800" dirty="0">
                <a:highlight>
                  <a:srgbClr val="FFFF00"/>
                </a:highlight>
              </a:rPr>
              <a:t>Експерименти за Трансфер на фокусирани текнологии (ФТТЕ) 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mk-MK" sz="1800" dirty="0">
                <a:highlight>
                  <a:srgbClr val="FFFF00"/>
                </a:highlight>
              </a:rPr>
              <a:t>Експерименти за трансфер на технологии цо различити домени (ЦТТТЕ)</a:t>
            </a:r>
          </a:p>
          <a:p>
            <a:pPr marL="0" indent="0" algn="just">
              <a:buNone/>
            </a:pPr>
            <a:r>
              <a:rPr lang="mk-MK" sz="1800" dirty="0"/>
              <a:t>Со користење на отворени повици, целта е да се аплицира со пројекти кои се надоврзуваат со </a:t>
            </a:r>
            <a:r>
              <a:rPr lang="en-US" sz="1800" dirty="0"/>
              <a:t>CLEC – Customized Low Energy Consumption</a:t>
            </a:r>
            <a:r>
              <a:rPr lang="mk-MK" sz="1800" dirty="0"/>
              <a:t> па и КОВИД-19 апликации при тоа фокусирајќи се на главните 4 полиња од интерес на проектот.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E9AA7D-A2EC-4038-ADF9-633C6E20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sz="3200" dirty="0"/>
              <a:t>Mundësi për aplikime / </a:t>
            </a:r>
            <a:r>
              <a:rPr lang="mk-MK" sz="3200" dirty="0"/>
              <a:t>Можности за аплицирање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AF351-4E4E-41B8-956B-88D2438F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FFF5-433B-42E3-B292-4CDD19F6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01FC4-A013-48D7-9C42-55159031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5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36188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CB054A-56D4-4C5D-8384-6182D5991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 fontScale="85000" lnSpcReduction="20000"/>
          </a:bodyPr>
          <a:lstStyle/>
          <a:p>
            <a:pPr marL="0" indent="0" algn="just">
              <a:buNone/>
            </a:pPr>
            <a:r>
              <a:rPr lang="sq-AL" sz="1800" dirty="0"/>
              <a:t>Të kontrolloni dhe regjistroni biznesin në</a:t>
            </a:r>
            <a:r>
              <a:rPr lang="en-US" sz="1800" dirty="0"/>
              <a:t>: </a:t>
            </a:r>
            <a:endParaRPr lang="mk-MK" sz="1800" dirty="0"/>
          </a:p>
          <a:p>
            <a:pPr marL="0" indent="0" algn="just">
              <a:buNone/>
            </a:pPr>
            <a:endParaRPr lang="en-US" sz="1800" dirty="0"/>
          </a:p>
          <a:p>
            <a:pPr marL="342900" indent="-342900" algn="just">
              <a:buFont typeface="+mj-lt"/>
              <a:buAutoNum type="arabicPeriod"/>
            </a:pPr>
            <a:r>
              <a:rPr lang="sq-AL" sz="1800" dirty="0" err="1">
                <a:highlight>
                  <a:srgbClr val="FFFF00"/>
                </a:highlight>
              </a:rPr>
              <a:t>Web</a:t>
            </a:r>
            <a:r>
              <a:rPr lang="sq-AL" sz="1800" dirty="0">
                <a:highlight>
                  <a:srgbClr val="FFFF00"/>
                </a:highlight>
              </a:rPr>
              <a:t> faqen e projektit: </a:t>
            </a:r>
            <a:br>
              <a:rPr lang="mk-MK" sz="1800" dirty="0">
                <a:highlight>
                  <a:srgbClr val="FFFF00"/>
                </a:highlight>
              </a:rPr>
            </a:br>
            <a:r>
              <a:rPr lang="sq-AL" sz="1800" dirty="0">
                <a:highlight>
                  <a:srgbClr val="FFFF00"/>
                </a:highlight>
                <a:hlinkClick r:id="rId2"/>
              </a:rPr>
              <a:t>https://smart4all-project.eu</a:t>
            </a:r>
            <a:endParaRPr lang="sq-AL" sz="1800" dirty="0">
              <a:highlight>
                <a:srgbClr val="FFFF00"/>
              </a:highlight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q-AL" sz="1800" dirty="0">
                <a:highlight>
                  <a:srgbClr val="FFFF00"/>
                </a:highlight>
              </a:rPr>
              <a:t>Regjistrimi në rrjetin e Smart4All: </a:t>
            </a:r>
            <a:r>
              <a:rPr lang="sq-AL" sz="1800" dirty="0">
                <a:highlight>
                  <a:srgbClr val="FFFF00"/>
                </a:highlight>
                <a:hlinkClick r:id="rId3"/>
              </a:rPr>
              <a:t>https://smart4all-project.eu/network/</a:t>
            </a:r>
            <a:r>
              <a:rPr lang="sq-AL" sz="1800" dirty="0">
                <a:highlight>
                  <a:srgbClr val="FFFF00"/>
                </a:highlight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q-AL" sz="1800" dirty="0">
                <a:highlight>
                  <a:srgbClr val="FFFF00"/>
                </a:highlight>
              </a:rPr>
              <a:t>Gjetja e resurseve shtesë në tregun </a:t>
            </a:r>
            <a:r>
              <a:rPr lang="sq-AL" sz="1800" dirty="0" err="1">
                <a:highlight>
                  <a:srgbClr val="FFFF00"/>
                </a:highlight>
              </a:rPr>
              <a:t>online</a:t>
            </a:r>
            <a:r>
              <a:rPr lang="sq-AL" sz="1800" dirty="0">
                <a:highlight>
                  <a:srgbClr val="FFFF00"/>
                </a:highlight>
              </a:rPr>
              <a:t>: </a:t>
            </a:r>
            <a:r>
              <a:rPr lang="sq-AL" sz="1800" dirty="0">
                <a:highlight>
                  <a:srgbClr val="FFFF00"/>
                </a:highlight>
                <a:hlinkClick r:id="rId4"/>
              </a:rPr>
              <a:t>https://marketplace.smart4all-project.eu/</a:t>
            </a:r>
            <a:r>
              <a:rPr lang="sq-AL" sz="1800" dirty="0">
                <a:highlight>
                  <a:srgbClr val="FFFF00"/>
                </a:highlight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q-AL" sz="1800" dirty="0" err="1">
                <a:highlight>
                  <a:srgbClr val="FFFF00"/>
                </a:highlight>
              </a:rPr>
              <a:t>Web</a:t>
            </a:r>
            <a:r>
              <a:rPr lang="sq-AL" sz="1800" dirty="0">
                <a:highlight>
                  <a:srgbClr val="FFFF00"/>
                </a:highlight>
              </a:rPr>
              <a:t> faqja për gjetje të partnerëve: </a:t>
            </a:r>
            <a:r>
              <a:rPr lang="sq-AL" sz="1800" dirty="0">
                <a:highlight>
                  <a:srgbClr val="FFFF00"/>
                </a:highlight>
                <a:hlinkClick r:id="rId5"/>
              </a:rPr>
              <a:t>https://matchmaking.smart4all-project.eu/</a:t>
            </a:r>
            <a:endParaRPr lang="sq-AL" sz="1800" dirty="0">
              <a:highlight>
                <a:srgbClr val="FFFF00"/>
              </a:highlight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sq-AL" sz="1800" dirty="0">
                <a:highlight>
                  <a:srgbClr val="FFFF00"/>
                </a:highlight>
              </a:rPr>
              <a:t>Aplikimi për thirrje në </a:t>
            </a:r>
            <a:r>
              <a:rPr lang="sq-AL" sz="1800" dirty="0" err="1">
                <a:highlight>
                  <a:srgbClr val="FFFF00"/>
                </a:highlight>
              </a:rPr>
              <a:t>FundingBox</a:t>
            </a:r>
            <a:r>
              <a:rPr lang="sq-AL" sz="1800" dirty="0">
                <a:highlight>
                  <a:srgbClr val="FFFF00"/>
                </a:highlight>
              </a:rPr>
              <a:t>: </a:t>
            </a:r>
            <a:r>
              <a:rPr lang="sq-AL" sz="1800" dirty="0">
                <a:highlight>
                  <a:srgbClr val="FFFF00"/>
                </a:highlight>
                <a:hlinkClick r:id="rId6"/>
              </a:rPr>
              <a:t>https://fundingbox.com/money-box/</a:t>
            </a:r>
            <a:r>
              <a:rPr lang="sq-AL" sz="1800" dirty="0">
                <a:highlight>
                  <a:srgbClr val="FFFF00"/>
                </a:highlight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endParaRPr lang="sq-AL" sz="1800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r>
              <a:rPr lang="sq-AL" sz="1800" dirty="0"/>
              <a:t>Në </a:t>
            </a:r>
            <a:r>
              <a:rPr lang="sq-AL" sz="1800" dirty="0" err="1"/>
              <a:t>Web</a:t>
            </a:r>
            <a:r>
              <a:rPr lang="sq-AL" sz="1800" dirty="0"/>
              <a:t> faqe gjende</a:t>
            </a:r>
            <a:r>
              <a:rPr lang="en-US" sz="1800" dirty="0"/>
              <a:t>n</a:t>
            </a:r>
            <a:r>
              <a:rPr lang="sq-AL" sz="1800" dirty="0"/>
              <a:t> informatat për </a:t>
            </a:r>
            <a:r>
              <a:rPr lang="en-US" sz="1800" dirty="0" err="1"/>
              <a:t>projektin</a:t>
            </a:r>
            <a:r>
              <a:rPr lang="en-US" sz="1800" dirty="0"/>
              <a:t>, </a:t>
            </a:r>
            <a:r>
              <a:rPr lang="en-US" sz="1800" dirty="0" err="1"/>
              <a:t>thirrje</a:t>
            </a:r>
            <a:r>
              <a:rPr lang="sq-AL" sz="1800" dirty="0"/>
              <a:t>t</a:t>
            </a:r>
            <a:r>
              <a:rPr lang="en-US" sz="1800" dirty="0"/>
              <a:t> </a:t>
            </a:r>
            <a:r>
              <a:rPr lang="sq-AL" sz="1800" dirty="0"/>
              <a:t>e</a:t>
            </a:r>
            <a:r>
              <a:rPr lang="en-US" sz="1800" dirty="0"/>
              <a:t> </a:t>
            </a:r>
            <a:r>
              <a:rPr lang="en-US" sz="1800" dirty="0" err="1"/>
              <a:t>hapura</a:t>
            </a:r>
            <a:r>
              <a:rPr lang="sq-AL" sz="1800" dirty="0"/>
              <a:t> dhe dinamika e hapjes së tjerave.</a:t>
            </a:r>
          </a:p>
          <a:p>
            <a:pPr marL="0" indent="0" algn="just">
              <a:buNone/>
            </a:pPr>
            <a:endParaRPr lang="mk-MK" sz="1800" dirty="0"/>
          </a:p>
          <a:p>
            <a:pPr marL="0" indent="0" algn="just">
              <a:buNone/>
            </a:pPr>
            <a:r>
              <a:rPr lang="mk-MK" sz="1800" dirty="0"/>
              <a:t>Да пристапите на следниве страници и регистрација на вашиот бизнис</a:t>
            </a:r>
            <a:r>
              <a:rPr lang="en-US" sz="1800" dirty="0"/>
              <a:t>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q-AL" sz="1800" dirty="0" err="1">
                <a:highlight>
                  <a:srgbClr val="FFFF00"/>
                </a:highlight>
              </a:rPr>
              <a:t>Web</a:t>
            </a:r>
            <a:r>
              <a:rPr lang="sq-AL" sz="1800" dirty="0">
                <a:highlight>
                  <a:srgbClr val="FFFF00"/>
                </a:highlight>
              </a:rPr>
              <a:t> </a:t>
            </a:r>
            <a:r>
              <a:rPr lang="mk-MK" sz="1800" dirty="0">
                <a:highlight>
                  <a:srgbClr val="FFFF00"/>
                </a:highlight>
              </a:rPr>
              <a:t>страната на проектот</a:t>
            </a:r>
            <a:r>
              <a:rPr lang="sq-AL" sz="1800" dirty="0">
                <a:highlight>
                  <a:srgbClr val="FFFF00"/>
                </a:highlight>
              </a:rPr>
              <a:t>: </a:t>
            </a:r>
            <a:r>
              <a:rPr lang="sq-AL" sz="1800" dirty="0">
                <a:highlight>
                  <a:srgbClr val="FFFF00"/>
                </a:highlight>
                <a:hlinkClick r:id="rId2"/>
              </a:rPr>
              <a:t>https://smart4all-project.eu</a:t>
            </a:r>
            <a:endParaRPr lang="sq-AL" sz="1800" dirty="0">
              <a:highlight>
                <a:srgbClr val="FFFF00"/>
              </a:highlight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mk-MK" sz="1800" dirty="0">
                <a:highlight>
                  <a:srgbClr val="FFFF00"/>
                </a:highlight>
              </a:rPr>
              <a:t>Регистрација во мрежата на </a:t>
            </a:r>
            <a:r>
              <a:rPr lang="sq-AL" sz="1800" dirty="0">
                <a:highlight>
                  <a:srgbClr val="FFFF00"/>
                </a:highlight>
              </a:rPr>
              <a:t>Smart4All: </a:t>
            </a:r>
            <a:r>
              <a:rPr lang="sq-AL" sz="1800" dirty="0">
                <a:highlight>
                  <a:srgbClr val="FFFF00"/>
                </a:highlight>
                <a:hlinkClick r:id="rId3"/>
              </a:rPr>
              <a:t>https://smart4all-project.eu/network/</a:t>
            </a:r>
            <a:r>
              <a:rPr lang="sq-AL" sz="1800" dirty="0">
                <a:highlight>
                  <a:srgbClr val="FFFF00"/>
                </a:highlight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mk-MK" sz="1800" dirty="0">
                <a:highlight>
                  <a:srgbClr val="FFFF00"/>
                </a:highlight>
              </a:rPr>
              <a:t>Наоѓања на ресурси во маркетот </a:t>
            </a:r>
            <a:r>
              <a:rPr lang="sq-AL" sz="1800" dirty="0" err="1">
                <a:highlight>
                  <a:srgbClr val="FFFF00"/>
                </a:highlight>
              </a:rPr>
              <a:t>online</a:t>
            </a:r>
            <a:r>
              <a:rPr lang="sq-AL" sz="1800" dirty="0">
                <a:highlight>
                  <a:srgbClr val="FFFF00"/>
                </a:highlight>
              </a:rPr>
              <a:t>: </a:t>
            </a:r>
            <a:r>
              <a:rPr lang="sq-AL" sz="1800" dirty="0">
                <a:highlight>
                  <a:srgbClr val="FFFF00"/>
                </a:highlight>
                <a:hlinkClick r:id="rId4"/>
              </a:rPr>
              <a:t>https://marketplace.smart4all-project.eu/</a:t>
            </a:r>
            <a:r>
              <a:rPr lang="sq-AL" sz="1800" dirty="0">
                <a:highlight>
                  <a:srgbClr val="FFFF00"/>
                </a:highlight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q-AL" sz="1800" dirty="0" err="1">
                <a:highlight>
                  <a:srgbClr val="FFFF00"/>
                </a:highlight>
              </a:rPr>
              <a:t>Web</a:t>
            </a:r>
            <a:r>
              <a:rPr lang="sq-AL" sz="1800" dirty="0">
                <a:highlight>
                  <a:srgbClr val="FFFF00"/>
                </a:highlight>
              </a:rPr>
              <a:t> </a:t>
            </a:r>
            <a:r>
              <a:rPr lang="mk-MK" sz="1800" dirty="0">
                <a:highlight>
                  <a:srgbClr val="FFFF00"/>
                </a:highlight>
              </a:rPr>
              <a:t>страницата за наоѓање на партнери</a:t>
            </a:r>
            <a:r>
              <a:rPr lang="sq-AL" sz="1800" dirty="0">
                <a:highlight>
                  <a:srgbClr val="FFFF00"/>
                </a:highlight>
              </a:rPr>
              <a:t>: </a:t>
            </a:r>
            <a:r>
              <a:rPr lang="sq-AL" sz="1800" dirty="0">
                <a:highlight>
                  <a:srgbClr val="FFFF00"/>
                </a:highlight>
                <a:hlinkClick r:id="rId5"/>
              </a:rPr>
              <a:t>https://matchmaking.smart4all-project.eu/</a:t>
            </a:r>
            <a:endParaRPr lang="sq-AL" sz="1800" dirty="0">
              <a:highlight>
                <a:srgbClr val="FFFF00"/>
              </a:highlight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mk-MK" sz="1800" dirty="0">
                <a:highlight>
                  <a:srgbClr val="FFFF00"/>
                </a:highlight>
              </a:rPr>
              <a:t>Аплицирање за повици во</a:t>
            </a:r>
            <a:r>
              <a:rPr lang="sq-AL" sz="1800" dirty="0">
                <a:highlight>
                  <a:srgbClr val="FFFF00"/>
                </a:highlight>
              </a:rPr>
              <a:t> </a:t>
            </a:r>
            <a:r>
              <a:rPr lang="sq-AL" sz="1800" dirty="0" err="1">
                <a:highlight>
                  <a:srgbClr val="FFFF00"/>
                </a:highlight>
              </a:rPr>
              <a:t>FundingBox</a:t>
            </a:r>
            <a:r>
              <a:rPr lang="sq-AL" sz="1800" dirty="0">
                <a:highlight>
                  <a:srgbClr val="FFFF00"/>
                </a:highlight>
              </a:rPr>
              <a:t>: </a:t>
            </a:r>
            <a:r>
              <a:rPr lang="sq-AL" sz="1800" dirty="0">
                <a:highlight>
                  <a:srgbClr val="FFFF00"/>
                </a:highlight>
                <a:hlinkClick r:id="rId6"/>
              </a:rPr>
              <a:t>https://fundingbox.com/money-box/</a:t>
            </a:r>
            <a:r>
              <a:rPr lang="sq-AL" sz="1800" dirty="0">
                <a:highlight>
                  <a:srgbClr val="FFFF00"/>
                </a:highlight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endParaRPr lang="sq-AL" sz="1800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r>
              <a:rPr lang="mk-MK" sz="1800" dirty="0"/>
              <a:t>На Веб страницата се наоѓаат информации за проектот, повиците и динамиката за отварање на нови повици.</a:t>
            </a:r>
            <a:r>
              <a:rPr lang="sq-AL" sz="18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E9AA7D-A2EC-4038-ADF9-633C6E20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Para </a:t>
            </a:r>
            <a:r>
              <a:rPr lang="sq-AL" sz="3200" dirty="0"/>
              <a:t>aplikim</a:t>
            </a:r>
            <a:r>
              <a:rPr lang="en-US" sz="3200" dirty="0"/>
              <a:t>it</a:t>
            </a:r>
            <a:r>
              <a:rPr lang="sq-AL" sz="3200" dirty="0"/>
              <a:t> / </a:t>
            </a:r>
            <a:r>
              <a:rPr lang="mk-MK" sz="3200" dirty="0"/>
              <a:t>Пред аплицирање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AF351-4E4E-41B8-956B-88D2438F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FFF5-433B-42E3-B292-4CDD19F6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01FC4-A013-48D7-9C42-55159031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6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4675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4CAC1C-7311-299B-F487-A5C931394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highlight>
                  <a:srgbClr val="00FFFF"/>
                </a:highlight>
              </a:rPr>
              <a:t>Eksperimentet</a:t>
            </a:r>
            <a:r>
              <a:rPr lang="en-US" dirty="0">
                <a:highlight>
                  <a:srgbClr val="00FFFF"/>
                </a:highlight>
              </a:rPr>
              <a:t> e </a:t>
            </a:r>
            <a:r>
              <a:rPr lang="en-US" dirty="0" err="1">
                <a:highlight>
                  <a:srgbClr val="00FFFF"/>
                </a:highlight>
              </a:rPr>
              <a:t>Transferimit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të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Njohurive</a:t>
            </a:r>
            <a:r>
              <a:rPr lang="en-US" dirty="0">
                <a:highlight>
                  <a:srgbClr val="00FFFF"/>
                </a:highlight>
              </a:rPr>
              <a:t> (KTE)</a:t>
            </a:r>
          </a:p>
          <a:p>
            <a:endParaRPr lang="en-MK" dirty="0"/>
          </a:p>
          <a:p>
            <a:r>
              <a:rPr lang="en-GB" dirty="0" err="1"/>
              <a:t>Thirrja</a:t>
            </a:r>
            <a:r>
              <a:rPr lang="en-GB" dirty="0"/>
              <a:t> e </a:t>
            </a:r>
            <a:r>
              <a:rPr lang="en-GB" dirty="0" err="1"/>
              <a:t>parë</a:t>
            </a:r>
            <a:r>
              <a:rPr lang="en-GB" dirty="0"/>
              <a:t> 8 </a:t>
            </a:r>
            <a:r>
              <a:rPr lang="en-GB" dirty="0" err="1"/>
              <a:t>eksperimente</a:t>
            </a:r>
            <a:endParaRPr lang="en-GB" dirty="0"/>
          </a:p>
          <a:p>
            <a:r>
              <a:rPr lang="en-GB" dirty="0" err="1"/>
              <a:t>Thirrja</a:t>
            </a:r>
            <a:r>
              <a:rPr lang="en-GB" dirty="0"/>
              <a:t> e </a:t>
            </a:r>
            <a:r>
              <a:rPr lang="en-GB" dirty="0" err="1"/>
              <a:t>dytë</a:t>
            </a:r>
            <a:r>
              <a:rPr lang="en-GB" dirty="0"/>
              <a:t> 17 </a:t>
            </a:r>
            <a:r>
              <a:rPr lang="en-GB" dirty="0" err="1"/>
              <a:t>eksperimente</a:t>
            </a:r>
            <a:endParaRPr lang="en-GB" dirty="0"/>
          </a:p>
          <a:p>
            <a:r>
              <a:rPr lang="en-GB" dirty="0" err="1">
                <a:highlight>
                  <a:srgbClr val="FFFF00"/>
                </a:highlight>
              </a:rPr>
              <a:t>Thirrja</a:t>
            </a:r>
            <a:r>
              <a:rPr lang="en-GB" dirty="0">
                <a:highlight>
                  <a:srgbClr val="FFFF00"/>
                </a:highlight>
              </a:rPr>
              <a:t> e </a:t>
            </a:r>
            <a:r>
              <a:rPr lang="en-GB" dirty="0" err="1">
                <a:highlight>
                  <a:srgbClr val="FFFF00"/>
                </a:highlight>
              </a:rPr>
              <a:t>tretë</a:t>
            </a:r>
            <a:r>
              <a:rPr lang="en-GB" dirty="0">
                <a:highlight>
                  <a:srgbClr val="FFFF00"/>
                </a:highlight>
              </a:rPr>
              <a:t> 18 </a:t>
            </a:r>
            <a:r>
              <a:rPr lang="en-GB" dirty="0" err="1"/>
              <a:t>eksperimente</a:t>
            </a:r>
            <a:r>
              <a:rPr lang="en-GB" dirty="0"/>
              <a:t> me </a:t>
            </a:r>
            <a:r>
              <a:rPr lang="en-GB" dirty="0" err="1"/>
              <a:t>shumë</a:t>
            </a:r>
            <a:r>
              <a:rPr lang="en-GB" dirty="0"/>
              <a:t> </a:t>
            </a:r>
            <a:r>
              <a:rPr lang="en-GB" dirty="0" err="1"/>
              <a:t>totale</a:t>
            </a:r>
            <a:r>
              <a:rPr lang="en-GB" dirty="0"/>
              <a:t> </a:t>
            </a:r>
            <a:r>
              <a:rPr lang="en-MK" dirty="0"/>
              <a:t>€144,000 ose rreth €8.000 për eksperiment</a:t>
            </a:r>
            <a:endParaRPr lang="en-GB" dirty="0"/>
          </a:p>
          <a:p>
            <a:pPr marL="0" indent="0">
              <a:buNone/>
            </a:pPr>
            <a:endParaRPr lang="en-MK" dirty="0"/>
          </a:p>
          <a:p>
            <a:pPr marL="0" indent="0" algn="just">
              <a:buNone/>
            </a:pPr>
            <a:r>
              <a:rPr lang="mk-MK" dirty="0">
                <a:highlight>
                  <a:srgbClr val="00FFFF"/>
                </a:highlight>
              </a:rPr>
              <a:t>Експерименти за трансфер на знаења (КТЕ)</a:t>
            </a:r>
            <a:endParaRPr lang="sq-AL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endParaRPr lang="sq-AL" dirty="0">
              <a:highlight>
                <a:srgbClr val="00FFFF"/>
              </a:highlight>
            </a:endParaRPr>
          </a:p>
          <a:p>
            <a:pPr algn="just">
              <a:lnSpc>
                <a:spcPct val="100000"/>
              </a:lnSpc>
            </a:pPr>
            <a:r>
              <a:rPr lang="mk-MK" dirty="0"/>
              <a:t>Прв повик 8 експерименти</a:t>
            </a:r>
          </a:p>
          <a:p>
            <a:pPr algn="just">
              <a:lnSpc>
                <a:spcPct val="100000"/>
              </a:lnSpc>
            </a:pPr>
            <a:r>
              <a:rPr lang="mk-MK" dirty="0"/>
              <a:t>Втор повик 17 експерименти</a:t>
            </a:r>
          </a:p>
          <a:p>
            <a:pPr algn="just">
              <a:lnSpc>
                <a:spcPct val="100000"/>
              </a:lnSpc>
            </a:pPr>
            <a:r>
              <a:rPr lang="mk-MK" dirty="0">
                <a:highlight>
                  <a:srgbClr val="FFFF00"/>
                </a:highlight>
              </a:rPr>
              <a:t>Трет повик 18 </a:t>
            </a:r>
            <a:r>
              <a:rPr lang="mk-MK" dirty="0"/>
              <a:t>експерименти со вкупна вредност од </a:t>
            </a:r>
            <a:r>
              <a:rPr lang="en-MK" dirty="0"/>
              <a:t>€144,000 </a:t>
            </a:r>
            <a:r>
              <a:rPr lang="mk-MK" dirty="0"/>
              <a:t>или </a:t>
            </a:r>
            <a:r>
              <a:rPr lang="en-MK" dirty="0"/>
              <a:t>€8.000 </a:t>
            </a:r>
            <a:r>
              <a:rPr lang="mk-MK" dirty="0"/>
              <a:t>за експеримент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CC9D20-F268-9840-F656-EAE1358D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K" dirty="0"/>
              <a:t>Njohuri mbi KTE |  </a:t>
            </a:r>
            <a:r>
              <a:rPr lang="mk-MK" dirty="0"/>
              <a:t>Увид во </a:t>
            </a:r>
            <a:r>
              <a:rPr lang="en-MK" dirty="0"/>
              <a:t>KTEs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63743-B37A-AA13-A8EB-7E630EE6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615EA-7D16-3922-ABB7-6DC6ADF4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68A87-936C-1D06-2FFD-3E00EF1B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7</a:t>
            </a:fld>
            <a:endParaRPr lang="en-US" noProof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D55F2-7992-C7BA-8B47-790BD08C9EF2}"/>
              </a:ext>
            </a:extLst>
          </p:cNvPr>
          <p:cNvSpPr txBox="1"/>
          <p:nvPr/>
        </p:nvSpPr>
        <p:spPr>
          <a:xfrm>
            <a:off x="2088297" y="4397931"/>
            <a:ext cx="5536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K" dirty="0">
                <a:highlight>
                  <a:srgbClr val="FFFF00"/>
                </a:highlight>
              </a:rPr>
              <a:t>WINNERS: </a:t>
            </a:r>
            <a:r>
              <a:rPr lang="en-MK" dirty="0">
                <a:highlight>
                  <a:srgbClr val="FFFF00"/>
                </a:highlight>
                <a:hlinkClick r:id="rId2"/>
              </a:rPr>
              <a:t>https://smart4all-project.eu/winnerskte/</a:t>
            </a:r>
            <a:r>
              <a:rPr lang="en-MK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233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4CAC1C-7311-299B-F487-A5C93139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1016813"/>
            <a:ext cx="8471002" cy="3750450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mk-MK" b="0" dirty="0" err="1"/>
              <a:t>Eksperimentet</a:t>
            </a:r>
            <a:r>
              <a:rPr lang="mk-MK" b="0" dirty="0"/>
              <a:t> </a:t>
            </a:r>
            <a:r>
              <a:rPr lang="mk-MK" b="0" dirty="0" err="1"/>
              <a:t>e</a:t>
            </a:r>
            <a:r>
              <a:rPr lang="mk-MK" b="0" dirty="0"/>
              <a:t> KTE</a:t>
            </a:r>
            <a:r>
              <a:rPr lang="sq-AL" b="0" dirty="0"/>
              <a:t>-së relizohen</a:t>
            </a:r>
            <a:r>
              <a:rPr lang="mk-MK" b="0" dirty="0"/>
              <a:t> </a:t>
            </a:r>
            <a:r>
              <a:rPr lang="mk-MK" b="0" dirty="0" err="1"/>
              <a:t>midis</a:t>
            </a:r>
            <a:r>
              <a:rPr lang="mk-MK" b="0" dirty="0"/>
              <a:t> </a:t>
            </a:r>
            <a:r>
              <a:rPr lang="mk-MK" b="0" dirty="0" err="1"/>
              <a:t>dy</a:t>
            </a:r>
            <a:r>
              <a:rPr lang="mk-MK" b="0" dirty="0"/>
              <a:t> </a:t>
            </a:r>
            <a:r>
              <a:rPr lang="sq-AL" b="0" dirty="0"/>
              <a:t>subjekteve</a:t>
            </a:r>
            <a:r>
              <a:rPr lang="mk-MK" b="0" dirty="0"/>
              <a:t> </a:t>
            </a:r>
            <a:r>
              <a:rPr lang="mk-MK" b="0" dirty="0" err="1"/>
              <a:t>të</a:t>
            </a:r>
            <a:r>
              <a:rPr lang="mk-MK" b="0" dirty="0"/>
              <a:t> </a:t>
            </a:r>
            <a:r>
              <a:rPr lang="mk-MK" b="0" dirty="0" err="1"/>
              <a:t>ndryshme</a:t>
            </a:r>
            <a:r>
              <a:rPr lang="mk-MK" b="0" dirty="0"/>
              <a:t> </a:t>
            </a:r>
            <a:r>
              <a:rPr lang="mk-MK" b="0" dirty="0" err="1"/>
              <a:t>nga</a:t>
            </a:r>
            <a:r>
              <a:rPr lang="mk-MK" b="0" dirty="0"/>
              <a:t> </a:t>
            </a:r>
            <a:r>
              <a:rPr lang="mk-MK" b="0" dirty="0" err="1"/>
              <a:t>dy</a:t>
            </a:r>
            <a:r>
              <a:rPr lang="mk-MK" b="0" dirty="0"/>
              <a:t> </a:t>
            </a:r>
            <a:r>
              <a:rPr lang="mk-MK" b="0" dirty="0" err="1"/>
              <a:t>vende</a:t>
            </a:r>
            <a:r>
              <a:rPr lang="mk-MK" b="0" dirty="0"/>
              <a:t> </a:t>
            </a:r>
            <a:r>
              <a:rPr lang="mk-MK" b="0" dirty="0" err="1"/>
              <a:t>të</a:t>
            </a:r>
            <a:r>
              <a:rPr lang="mk-MK" b="0" dirty="0"/>
              <a:t> </a:t>
            </a:r>
            <a:r>
              <a:rPr lang="mk-MK" b="0" dirty="0" err="1"/>
              <a:t>ndryshme</a:t>
            </a:r>
            <a:r>
              <a:rPr lang="mk-MK" b="0" dirty="0"/>
              <a:t>: </a:t>
            </a:r>
            <a:r>
              <a:rPr lang="mk-MK" b="0" dirty="0" err="1"/>
              <a:t>një</a:t>
            </a:r>
            <a:r>
              <a:rPr lang="mk-MK" b="0" dirty="0"/>
              <a:t> </a:t>
            </a:r>
            <a:r>
              <a:rPr lang="mk-MK" b="0" dirty="0" err="1"/>
              <a:t>partner</a:t>
            </a:r>
            <a:r>
              <a:rPr lang="mk-MK" b="0" dirty="0"/>
              <a:t> </a:t>
            </a:r>
            <a:r>
              <a:rPr lang="mk-MK" b="0" dirty="0" err="1"/>
              <a:t>akademik</a:t>
            </a:r>
            <a:r>
              <a:rPr lang="mk-MK" b="0" dirty="0"/>
              <a:t> / </a:t>
            </a:r>
            <a:r>
              <a:rPr lang="mk-MK" b="0" dirty="0" err="1"/>
              <a:t>industrial</a:t>
            </a:r>
            <a:r>
              <a:rPr lang="mk-MK" b="0" dirty="0"/>
              <a:t> </a:t>
            </a:r>
            <a:br>
              <a:rPr lang="en-US" b="0" dirty="0"/>
            </a:br>
            <a:r>
              <a:rPr lang="mk-MK" b="0" dirty="0" err="1"/>
              <a:t>që</a:t>
            </a:r>
            <a:r>
              <a:rPr lang="mk-MK" b="0" dirty="0"/>
              <a:t> </a:t>
            </a:r>
            <a:r>
              <a:rPr lang="mk-MK" b="0" dirty="0" err="1"/>
              <a:t>vepron</a:t>
            </a:r>
            <a:r>
              <a:rPr lang="mk-MK" b="0" dirty="0"/>
              <a:t> </a:t>
            </a:r>
            <a:r>
              <a:rPr lang="mk-MK" b="0" dirty="0" err="1"/>
              <a:t>si</a:t>
            </a:r>
            <a:r>
              <a:rPr lang="mk-MK" b="0" dirty="0"/>
              <a:t> </a:t>
            </a:r>
            <a:r>
              <a:rPr lang="mk-MK" b="0" dirty="0" err="1"/>
              <a:t>një</a:t>
            </a:r>
            <a:r>
              <a:rPr lang="mk-MK" b="0" dirty="0"/>
              <a:t> </a:t>
            </a:r>
            <a:r>
              <a:rPr lang="mk-MK" b="0" dirty="0" err="1"/>
              <a:t>organizatë</a:t>
            </a:r>
            <a:r>
              <a:rPr lang="mk-MK" b="0" dirty="0"/>
              <a:t> </a:t>
            </a:r>
            <a:r>
              <a:rPr lang="mk-MK" b="0" dirty="0" err="1"/>
              <a:t>dërguese</a:t>
            </a:r>
            <a:r>
              <a:rPr lang="mk-MK" b="0" dirty="0"/>
              <a:t> </a:t>
            </a:r>
            <a:r>
              <a:rPr lang="mk-MK" b="0" dirty="0" err="1"/>
              <a:t>dhe</a:t>
            </a:r>
            <a:r>
              <a:rPr lang="mk-MK" b="0" dirty="0"/>
              <a:t> </a:t>
            </a:r>
            <a:r>
              <a:rPr lang="mk-MK" b="0" dirty="0" err="1"/>
              <a:t>një</a:t>
            </a:r>
            <a:r>
              <a:rPr lang="mk-MK" b="0" dirty="0"/>
              <a:t> </a:t>
            </a:r>
            <a:r>
              <a:rPr lang="mk-MK" b="0" dirty="0" err="1"/>
              <a:t>partner</a:t>
            </a:r>
            <a:r>
              <a:rPr lang="mk-MK" b="0" dirty="0"/>
              <a:t> </a:t>
            </a:r>
            <a:r>
              <a:rPr lang="mk-MK" b="0" dirty="0" err="1"/>
              <a:t>akademik</a:t>
            </a:r>
            <a:r>
              <a:rPr lang="mk-MK" b="0" dirty="0"/>
              <a:t> / </a:t>
            </a:r>
            <a:r>
              <a:rPr lang="mk-MK" b="0" dirty="0" err="1"/>
              <a:t>industrial</a:t>
            </a:r>
            <a:r>
              <a:rPr lang="mk-MK" b="0" dirty="0"/>
              <a:t> </a:t>
            </a:r>
            <a:r>
              <a:rPr lang="mk-MK" b="0" dirty="0" err="1"/>
              <a:t>që</a:t>
            </a:r>
            <a:r>
              <a:rPr lang="mk-MK" b="0" dirty="0"/>
              <a:t> </a:t>
            </a:r>
            <a:r>
              <a:rPr lang="mk-MK" b="0" dirty="0" err="1"/>
              <a:t>vepron</a:t>
            </a:r>
            <a:r>
              <a:rPr lang="mk-MK" b="0" dirty="0"/>
              <a:t> </a:t>
            </a:r>
            <a:r>
              <a:rPr lang="mk-MK" b="0" dirty="0" err="1"/>
              <a:t>si</a:t>
            </a:r>
            <a:r>
              <a:rPr lang="mk-MK" b="0" dirty="0"/>
              <a:t> </a:t>
            </a:r>
            <a:r>
              <a:rPr lang="mk-MK" b="0" dirty="0" err="1"/>
              <a:t>organizatë</a:t>
            </a:r>
            <a:r>
              <a:rPr lang="mk-MK" b="0" dirty="0"/>
              <a:t> </a:t>
            </a:r>
            <a:r>
              <a:rPr lang="sq-AL" b="0" dirty="0"/>
              <a:t>nikoqire</a:t>
            </a:r>
            <a:r>
              <a:rPr lang="mk-MK" b="0" dirty="0"/>
              <a:t>.</a:t>
            </a:r>
            <a:endParaRPr lang="en-MK" b="0" dirty="0"/>
          </a:p>
          <a:p>
            <a:pPr marL="0" indent="0">
              <a:buNone/>
            </a:pPr>
            <a:endParaRPr lang="sq-AL" b="0" dirty="0"/>
          </a:p>
          <a:p>
            <a:pPr marL="0" indent="0">
              <a:buNone/>
            </a:pPr>
            <a:r>
              <a:rPr lang="sq-AL" b="0" dirty="0"/>
              <a:t>Popozimet duhet të kenë për qëllim shkëmbim të dijeve në njërën nga fushat e mëposhtme</a:t>
            </a:r>
            <a:r>
              <a:rPr lang="mk-MK" b="0" dirty="0"/>
              <a:t>:</a:t>
            </a:r>
            <a:endParaRPr lang="en-MK" b="0" dirty="0"/>
          </a:p>
          <a:p>
            <a:r>
              <a:rPr lang="sq-AL" dirty="0"/>
              <a:t>Transporti i digjitalizuar</a:t>
            </a:r>
            <a:endParaRPr lang="en-MK" dirty="0"/>
          </a:p>
          <a:p>
            <a:r>
              <a:rPr lang="sq-AL" dirty="0"/>
              <a:t>Mjedisi i digjitalizuar</a:t>
            </a:r>
            <a:endParaRPr lang="en-MK" dirty="0"/>
          </a:p>
          <a:p>
            <a:r>
              <a:rPr lang="sq-AL" dirty="0"/>
              <a:t>Bujqësia e digjitalizuar</a:t>
            </a:r>
            <a:endParaRPr lang="en-MK" dirty="0"/>
          </a:p>
          <a:p>
            <a:r>
              <a:rPr lang="sq-AL" dirty="0"/>
              <a:t>Digjitalizim i çdogjëje</a:t>
            </a:r>
            <a:r>
              <a:rPr lang="mk-MK" dirty="0"/>
              <a:t> </a:t>
            </a:r>
            <a:endParaRPr lang="en-MK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mk-MK" b="0" dirty="0"/>
              <a:t>KTE експериментите се реализираат помеѓу два различни субјекти од две различни земји: еден академски/индустриски партнер кој делува како организација</a:t>
            </a:r>
            <a:r>
              <a:rPr lang="en-US" b="0" dirty="0"/>
              <a:t>-</a:t>
            </a:r>
            <a:r>
              <a:rPr lang="mk-MK" b="0" dirty="0"/>
              <a:t>испраќач и еден академски/индустриски партнер кој делува како организација</a:t>
            </a:r>
            <a:r>
              <a:rPr lang="en-US" b="0" dirty="0"/>
              <a:t>-</a:t>
            </a:r>
            <a:r>
              <a:rPr lang="mk-MK" b="0" dirty="0"/>
              <a:t>домаќин.</a:t>
            </a:r>
            <a:endParaRPr lang="en-MK" b="0" dirty="0"/>
          </a:p>
          <a:p>
            <a:pPr marL="0" indent="0">
              <a:buNone/>
            </a:pPr>
            <a:r>
              <a:rPr lang="mk-MK" b="0" dirty="0"/>
              <a:t>Предлозите треба да имаат за цел размена на знаења во еден од следните области:</a:t>
            </a:r>
            <a:endParaRPr lang="en-MK" b="0" dirty="0"/>
          </a:p>
          <a:p>
            <a:r>
              <a:rPr lang="mk-MK" dirty="0"/>
              <a:t>Дигитализиран транспорт</a:t>
            </a:r>
            <a:endParaRPr lang="en-MK" dirty="0"/>
          </a:p>
          <a:p>
            <a:r>
              <a:rPr lang="mk-MK" dirty="0"/>
              <a:t>Дигитализирана околина</a:t>
            </a:r>
            <a:endParaRPr lang="en-MK" dirty="0"/>
          </a:p>
          <a:p>
            <a:r>
              <a:rPr lang="mk-MK" dirty="0" err="1"/>
              <a:t>Дигитализирано</a:t>
            </a:r>
            <a:r>
              <a:rPr lang="mk-MK" dirty="0"/>
              <a:t> земјоделство</a:t>
            </a:r>
            <a:endParaRPr lang="en-MK" dirty="0"/>
          </a:p>
          <a:p>
            <a:r>
              <a:rPr lang="mk-MK" dirty="0"/>
              <a:t>Дигитализација на сè </a:t>
            </a:r>
            <a:endParaRPr lang="en-MK" dirty="0"/>
          </a:p>
          <a:p>
            <a:pPr marL="0" indent="0">
              <a:buNone/>
            </a:pPr>
            <a:r>
              <a:rPr lang="mk-MK" b="0" dirty="0"/>
              <a:t> </a:t>
            </a:r>
            <a:r>
              <a:rPr lang="en-MK" b="0" dirty="0"/>
              <a:t> </a:t>
            </a:r>
            <a:endParaRPr lang="mk-MK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CC9D20-F268-9840-F656-EAE1358D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K" dirty="0"/>
              <a:t>Njohuri mbi KTE |  </a:t>
            </a:r>
            <a:r>
              <a:rPr lang="mk-MK" dirty="0"/>
              <a:t>Увид во </a:t>
            </a:r>
            <a:r>
              <a:rPr lang="en-MK" dirty="0"/>
              <a:t>KTEs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63743-B37A-AA13-A8EB-7E630EE6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615EA-7D16-3922-ABB7-6DC6ADF4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68A87-936C-1D06-2FFD-3E00EF1B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8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6066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4CAC1C-7311-299B-F487-A5C93139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" y="1016813"/>
            <a:ext cx="8471002" cy="3750450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sq-AL" dirty="0"/>
              <a:t>Kush mund të aplikon</a:t>
            </a:r>
            <a:r>
              <a:rPr lang="mk-MK" dirty="0"/>
              <a:t>?</a:t>
            </a:r>
            <a:endParaRPr lang="en-MK" dirty="0"/>
          </a:p>
          <a:p>
            <a:pPr marL="0" indent="0">
              <a:buNone/>
            </a:pPr>
            <a:r>
              <a:rPr lang="sq-AL" b="0" dirty="0"/>
              <a:t>Konsorciumi duhet të përmbajë llojin e mëposhtëm të aplikantëve:</a:t>
            </a:r>
            <a:endParaRPr lang="en-MK" b="0" dirty="0"/>
          </a:p>
          <a:p>
            <a:pPr lvl="0"/>
            <a:r>
              <a:rPr lang="sq-AL" b="0" dirty="0"/>
              <a:t>Universitete dhe institucione akademike</a:t>
            </a:r>
            <a:endParaRPr lang="en-MK" b="0" dirty="0"/>
          </a:p>
          <a:p>
            <a:pPr lvl="0"/>
            <a:r>
              <a:rPr lang="sq-AL" b="0" dirty="0"/>
              <a:t>Ndërmarje të vogla dhe të mesme</a:t>
            </a:r>
            <a:endParaRPr lang="en-MK" b="0" dirty="0"/>
          </a:p>
          <a:p>
            <a:pPr lvl="0"/>
            <a:r>
              <a:rPr lang="sq-AL" b="0" dirty="0"/>
              <a:t>Sistem-integrues</a:t>
            </a:r>
            <a:r>
              <a:rPr lang="mk-MK" b="0" dirty="0"/>
              <a:t> (</a:t>
            </a:r>
            <a:r>
              <a:rPr lang="sq-AL" b="0" dirty="0"/>
              <a:t>inkubatorë</a:t>
            </a:r>
            <a:r>
              <a:rPr lang="mk-MK" b="0" dirty="0"/>
              <a:t>) </a:t>
            </a:r>
            <a:r>
              <a:rPr lang="sq-AL" b="0" dirty="0"/>
              <a:t>dhe / ose ofrues të teknologjive </a:t>
            </a:r>
            <a:endParaRPr lang="en-MK" b="0" dirty="0"/>
          </a:p>
          <a:p>
            <a:pPr marL="0" indent="0">
              <a:buNone/>
            </a:pPr>
            <a:r>
              <a:rPr lang="mk-MK" b="0" dirty="0" err="1"/>
              <a:t>Propozimet</a:t>
            </a:r>
            <a:r>
              <a:rPr lang="mk-MK" b="0" dirty="0"/>
              <a:t> </a:t>
            </a:r>
            <a:r>
              <a:rPr lang="mk-MK" b="0" dirty="0" err="1"/>
              <a:t>mund</a:t>
            </a:r>
            <a:r>
              <a:rPr lang="mk-MK" b="0" dirty="0"/>
              <a:t> </a:t>
            </a:r>
            <a:r>
              <a:rPr lang="mk-MK" b="0" dirty="0" err="1"/>
              <a:t>të</a:t>
            </a:r>
            <a:r>
              <a:rPr lang="mk-MK" b="0" dirty="0"/>
              <a:t> </a:t>
            </a:r>
            <a:r>
              <a:rPr lang="sq-AL" b="0" dirty="0"/>
              <a:t>parashtrohen</a:t>
            </a:r>
            <a:r>
              <a:rPr lang="mk-MK" b="0" dirty="0"/>
              <a:t> </a:t>
            </a:r>
            <a:r>
              <a:rPr lang="mk-MK" b="0" dirty="0" err="1"/>
              <a:t>nga</a:t>
            </a:r>
            <a:r>
              <a:rPr lang="mk-MK" b="0" dirty="0"/>
              <a:t> </a:t>
            </a:r>
            <a:r>
              <a:rPr lang="mk-MK" b="0" dirty="0" err="1"/>
              <a:t>cilido</a:t>
            </a:r>
            <a:r>
              <a:rPr lang="mk-MK" b="0" dirty="0"/>
              <a:t> </a:t>
            </a:r>
            <a:r>
              <a:rPr lang="mk-MK" b="0" dirty="0" err="1"/>
              <a:t>prej</a:t>
            </a:r>
            <a:r>
              <a:rPr lang="mk-MK" b="0" dirty="0"/>
              <a:t> </a:t>
            </a:r>
            <a:r>
              <a:rPr lang="mk-MK" b="0" dirty="0" err="1"/>
              <a:t>llojeve</a:t>
            </a:r>
            <a:r>
              <a:rPr lang="mk-MK" b="0" dirty="0"/>
              <a:t> </a:t>
            </a:r>
            <a:r>
              <a:rPr lang="mk-MK" b="0" dirty="0" err="1"/>
              <a:t>të</a:t>
            </a:r>
            <a:r>
              <a:rPr lang="mk-MK" b="0" dirty="0"/>
              <a:t> </a:t>
            </a:r>
            <a:r>
              <a:rPr lang="sq-AL" b="0" dirty="0"/>
              <a:t>lartëpërmendura</a:t>
            </a:r>
            <a:r>
              <a:rPr lang="mk-MK" b="0" dirty="0"/>
              <a:t> </a:t>
            </a:r>
            <a:r>
              <a:rPr lang="mk-MK" b="0" dirty="0" err="1"/>
              <a:t>të</a:t>
            </a:r>
            <a:r>
              <a:rPr lang="mk-MK" b="0" dirty="0"/>
              <a:t> </a:t>
            </a:r>
            <a:r>
              <a:rPr lang="mk-MK" b="0" dirty="0" err="1"/>
              <a:t>subjekteve</a:t>
            </a:r>
            <a:r>
              <a:rPr lang="mk-MK" b="0" dirty="0"/>
              <a:t>, </a:t>
            </a:r>
            <a:r>
              <a:rPr lang="mk-MK" b="0" dirty="0" err="1"/>
              <a:t>por</a:t>
            </a:r>
            <a:r>
              <a:rPr lang="mk-MK" b="0" dirty="0"/>
              <a:t> </a:t>
            </a:r>
            <a:r>
              <a:rPr lang="mk-MK" b="0" dirty="0" err="1"/>
              <a:t>pjesëmarrja</a:t>
            </a:r>
            <a:r>
              <a:rPr lang="mk-MK" b="0" dirty="0"/>
              <a:t> </a:t>
            </a:r>
            <a:r>
              <a:rPr lang="mk-MK" b="0" dirty="0" err="1"/>
              <a:t>e</a:t>
            </a:r>
            <a:r>
              <a:rPr lang="mk-MK" b="0" dirty="0"/>
              <a:t> </a:t>
            </a:r>
            <a:r>
              <a:rPr lang="mk-MK" b="0" dirty="0" err="1"/>
              <a:t>të</a:t>
            </a:r>
            <a:r>
              <a:rPr lang="mk-MK" b="0" dirty="0"/>
              <a:t> </a:t>
            </a:r>
            <a:r>
              <a:rPr lang="mk-MK" b="0" dirty="0" err="1"/>
              <a:t>paktë</a:t>
            </a:r>
            <a:r>
              <a:rPr lang="sq-AL" b="0" dirty="0"/>
              <a:t>s</a:t>
            </a:r>
            <a:r>
              <a:rPr lang="mk-MK" b="0" dirty="0"/>
              <a:t> </a:t>
            </a:r>
            <a:r>
              <a:rPr lang="mk-MK" b="0" dirty="0" err="1"/>
              <a:t>një</a:t>
            </a:r>
            <a:r>
              <a:rPr lang="mk-MK" b="0" dirty="0"/>
              <a:t> </a:t>
            </a:r>
            <a:r>
              <a:rPr lang="mk-MK" b="0" dirty="0" err="1"/>
              <a:t>ndërmarrje</a:t>
            </a:r>
            <a:r>
              <a:rPr lang="mk-MK" b="0" dirty="0"/>
              <a:t> </a:t>
            </a:r>
            <a:r>
              <a:rPr lang="mk-MK" b="0" dirty="0" err="1"/>
              <a:t>të</a:t>
            </a:r>
            <a:r>
              <a:rPr lang="mk-MK" b="0" dirty="0"/>
              <a:t> </a:t>
            </a:r>
            <a:r>
              <a:rPr lang="mk-MK" b="0" dirty="0" err="1"/>
              <a:t>vogël</a:t>
            </a:r>
            <a:r>
              <a:rPr lang="mk-MK" b="0" dirty="0"/>
              <a:t> </a:t>
            </a:r>
            <a:r>
              <a:rPr lang="mk-MK" b="0" dirty="0" err="1"/>
              <a:t>dhe</a:t>
            </a:r>
            <a:r>
              <a:rPr lang="mk-MK" b="0" dirty="0"/>
              <a:t> </a:t>
            </a:r>
            <a:r>
              <a:rPr lang="mk-MK" b="0" dirty="0" err="1"/>
              <a:t>të</a:t>
            </a:r>
            <a:r>
              <a:rPr lang="mk-MK" b="0" dirty="0"/>
              <a:t> </a:t>
            </a:r>
            <a:r>
              <a:rPr lang="mk-MK" b="0" dirty="0" err="1"/>
              <a:t>mesme</a:t>
            </a:r>
            <a:r>
              <a:rPr lang="mk-MK" b="0" dirty="0"/>
              <a:t> </a:t>
            </a:r>
            <a:r>
              <a:rPr lang="mk-MK" b="0" dirty="0" err="1"/>
              <a:t>është</a:t>
            </a:r>
            <a:r>
              <a:rPr lang="mk-MK" b="0" dirty="0"/>
              <a:t> </a:t>
            </a:r>
            <a:r>
              <a:rPr lang="mk-MK" b="0" dirty="0" err="1"/>
              <a:t>e</a:t>
            </a:r>
            <a:r>
              <a:rPr lang="mk-MK" b="0" dirty="0"/>
              <a:t> </a:t>
            </a:r>
            <a:r>
              <a:rPr lang="mk-MK" b="0" dirty="0" err="1"/>
              <a:t>detyrueshme</a:t>
            </a:r>
            <a:r>
              <a:rPr lang="mk-MK" b="0" dirty="0"/>
              <a:t> </a:t>
            </a:r>
            <a:r>
              <a:rPr lang="sq-AL" b="0" dirty="0"/>
              <a:t>dhe e njëjta </a:t>
            </a:r>
            <a:r>
              <a:rPr lang="mk-MK" b="0" dirty="0" err="1"/>
              <a:t>të</a:t>
            </a:r>
            <a:r>
              <a:rPr lang="mk-MK" b="0" dirty="0"/>
              <a:t> </a:t>
            </a:r>
            <a:r>
              <a:rPr lang="mk-MK" b="0" dirty="0" err="1"/>
              <a:t>jetë</a:t>
            </a:r>
            <a:r>
              <a:rPr lang="mk-MK" b="0" dirty="0"/>
              <a:t> </a:t>
            </a:r>
            <a:r>
              <a:rPr lang="sq-AL" b="0" dirty="0"/>
              <a:t>bartësi</a:t>
            </a:r>
            <a:r>
              <a:rPr lang="mk-MK" b="0" dirty="0"/>
              <a:t> i </a:t>
            </a:r>
            <a:r>
              <a:rPr lang="mk-MK" b="0" dirty="0" err="1"/>
              <a:t>eksperimentit</a:t>
            </a:r>
            <a:r>
              <a:rPr lang="mk-MK" b="0" dirty="0"/>
              <a:t> </a:t>
            </a:r>
            <a:r>
              <a:rPr lang="mk-MK" b="0" dirty="0" err="1"/>
              <a:t>të</a:t>
            </a:r>
            <a:r>
              <a:rPr lang="mk-MK" b="0" dirty="0"/>
              <a:t> </a:t>
            </a:r>
            <a:r>
              <a:rPr lang="mk-MK" b="0" dirty="0" err="1"/>
              <a:t>propozuar</a:t>
            </a:r>
            <a:r>
              <a:rPr lang="mk-MK" b="0" dirty="0"/>
              <a:t>. </a:t>
            </a:r>
            <a:r>
              <a:rPr lang="mk-MK" b="0" dirty="0" err="1"/>
              <a:t>Të</a:t>
            </a:r>
            <a:r>
              <a:rPr lang="mk-MK" b="0" dirty="0"/>
              <a:t> </a:t>
            </a:r>
            <a:r>
              <a:rPr lang="mk-MK" b="0" dirty="0" err="1"/>
              <a:t>dy</a:t>
            </a:r>
            <a:r>
              <a:rPr lang="mk-MK" b="0" dirty="0"/>
              <a:t> </a:t>
            </a:r>
            <a:r>
              <a:rPr lang="mk-MK" b="0" dirty="0" err="1"/>
              <a:t>entitetet</a:t>
            </a:r>
            <a:r>
              <a:rPr lang="mk-MK" b="0" dirty="0"/>
              <a:t> </a:t>
            </a:r>
            <a:r>
              <a:rPr lang="mk-MK" b="0" dirty="0" err="1"/>
              <a:t>duhet</a:t>
            </a:r>
            <a:r>
              <a:rPr lang="mk-MK" b="0" dirty="0"/>
              <a:t> </a:t>
            </a:r>
            <a:r>
              <a:rPr lang="mk-MK" b="0" dirty="0" err="1"/>
              <a:t>të</a:t>
            </a:r>
            <a:r>
              <a:rPr lang="mk-MK" b="0" dirty="0"/>
              <a:t> </a:t>
            </a:r>
            <a:r>
              <a:rPr lang="mk-MK" b="0" dirty="0" err="1"/>
              <a:t>jenë</a:t>
            </a:r>
            <a:r>
              <a:rPr lang="mk-MK" b="0" dirty="0"/>
              <a:t> </a:t>
            </a:r>
            <a:r>
              <a:rPr lang="mk-MK" b="0" dirty="0" err="1"/>
              <a:t>ndërkufitare</a:t>
            </a:r>
            <a:r>
              <a:rPr lang="mk-MK" b="0" dirty="0"/>
              <a:t>. </a:t>
            </a:r>
            <a:r>
              <a:rPr lang="sq-AL" b="0" dirty="0"/>
              <a:t>Pra, propozim projekti</a:t>
            </a:r>
            <a:r>
              <a:rPr lang="mk-MK" b="0" dirty="0"/>
              <a:t> </a:t>
            </a:r>
            <a:r>
              <a:rPr lang="mk-MK" b="0" dirty="0" err="1"/>
              <a:t>duhet</a:t>
            </a:r>
            <a:r>
              <a:rPr lang="mk-MK" b="0" dirty="0"/>
              <a:t> </a:t>
            </a:r>
            <a:r>
              <a:rPr lang="mk-MK" b="0" dirty="0" err="1"/>
              <a:t>të</a:t>
            </a:r>
            <a:r>
              <a:rPr lang="mk-MK" b="0" dirty="0"/>
              <a:t> </a:t>
            </a:r>
            <a:r>
              <a:rPr lang="mk-MK" b="0" dirty="0" err="1"/>
              <a:t>përfshijë</a:t>
            </a:r>
            <a:r>
              <a:rPr lang="mk-MK" b="0" dirty="0"/>
              <a:t> </a:t>
            </a:r>
            <a:r>
              <a:rPr lang="mk-MK" b="0" dirty="0" err="1"/>
              <a:t>të</a:t>
            </a:r>
            <a:r>
              <a:rPr lang="mk-MK" b="0" dirty="0"/>
              <a:t> </a:t>
            </a:r>
            <a:r>
              <a:rPr lang="mk-MK" b="0" dirty="0" err="1"/>
              <a:t>paktën</a:t>
            </a:r>
            <a:r>
              <a:rPr lang="mk-MK" b="0" dirty="0"/>
              <a:t> </a:t>
            </a:r>
            <a:r>
              <a:rPr lang="mk-MK" b="0" dirty="0" err="1"/>
              <a:t>dy</a:t>
            </a:r>
            <a:r>
              <a:rPr lang="mk-MK" b="0" dirty="0"/>
              <a:t> </a:t>
            </a:r>
            <a:r>
              <a:rPr lang="mk-MK" b="0" dirty="0" err="1"/>
              <a:t>entitete</a:t>
            </a:r>
            <a:r>
              <a:rPr lang="mk-MK" b="0" dirty="0"/>
              <a:t> </a:t>
            </a:r>
            <a:r>
              <a:rPr lang="mk-MK" b="0" dirty="0" err="1"/>
              <a:t>të</a:t>
            </a:r>
            <a:r>
              <a:rPr lang="mk-MK" b="0" dirty="0"/>
              <a:t> </a:t>
            </a:r>
            <a:r>
              <a:rPr lang="mk-MK" b="0" dirty="0" err="1"/>
              <a:t>pavarura</a:t>
            </a:r>
            <a:r>
              <a:rPr lang="mk-MK" b="0" dirty="0"/>
              <a:t> </a:t>
            </a:r>
            <a:r>
              <a:rPr lang="mk-MK" b="0" dirty="0" err="1"/>
              <a:t>nga</a:t>
            </a:r>
            <a:r>
              <a:rPr lang="mk-MK" b="0" dirty="0"/>
              <a:t> </a:t>
            </a:r>
            <a:r>
              <a:rPr lang="mk-MK" b="0" dirty="0" err="1"/>
              <a:t>dy</a:t>
            </a:r>
            <a:r>
              <a:rPr lang="mk-MK" b="0" dirty="0"/>
              <a:t> </a:t>
            </a:r>
            <a:r>
              <a:rPr lang="mk-MK" b="0" dirty="0" err="1"/>
              <a:t>shtete</a:t>
            </a:r>
            <a:r>
              <a:rPr lang="mk-MK" b="0" dirty="0"/>
              <a:t> </a:t>
            </a:r>
            <a:r>
              <a:rPr lang="mk-MK" b="0" dirty="0" err="1"/>
              <a:t>anëtare</a:t>
            </a:r>
            <a:r>
              <a:rPr lang="mk-MK" b="0" dirty="0"/>
              <a:t> </a:t>
            </a:r>
            <a:r>
              <a:rPr lang="mk-MK" b="0" dirty="0" err="1"/>
              <a:t>të</a:t>
            </a:r>
            <a:r>
              <a:rPr lang="mk-MK" b="0" dirty="0"/>
              <a:t> </a:t>
            </a:r>
            <a:r>
              <a:rPr lang="mk-MK" b="0" dirty="0" err="1"/>
              <a:t>ndryshme</a:t>
            </a:r>
            <a:r>
              <a:rPr lang="mk-MK" b="0" dirty="0"/>
              <a:t> </a:t>
            </a:r>
            <a:r>
              <a:rPr lang="mk-MK" b="0" dirty="0" err="1"/>
              <a:t>të</a:t>
            </a:r>
            <a:r>
              <a:rPr lang="mk-MK" b="0" dirty="0"/>
              <a:t> BE-</a:t>
            </a:r>
            <a:r>
              <a:rPr lang="mk-MK" b="0" dirty="0" err="1"/>
              <a:t>së</a:t>
            </a:r>
            <a:r>
              <a:rPr lang="mk-MK" b="0" dirty="0"/>
              <a:t> </a:t>
            </a:r>
            <a:r>
              <a:rPr lang="mk-MK" b="0" dirty="0" err="1"/>
              <a:t>ose</a:t>
            </a:r>
            <a:r>
              <a:rPr lang="mk-MK" b="0" dirty="0"/>
              <a:t> </a:t>
            </a:r>
            <a:r>
              <a:rPr lang="mk-MK" b="0" dirty="0" err="1"/>
              <a:t>vendet</a:t>
            </a:r>
            <a:r>
              <a:rPr lang="mk-MK" b="0" dirty="0"/>
              <a:t> </a:t>
            </a:r>
            <a:r>
              <a:rPr lang="mk-MK" b="0" dirty="0" err="1"/>
              <a:t>partnere</a:t>
            </a:r>
            <a:r>
              <a:rPr lang="mk-MK" b="0" dirty="0"/>
              <a:t>. </a:t>
            </a:r>
            <a:endParaRPr lang="en-US" b="0" dirty="0"/>
          </a:p>
          <a:p>
            <a:pPr marL="0" indent="0">
              <a:buNone/>
            </a:pPr>
            <a:r>
              <a:rPr lang="mk-MK" dirty="0"/>
              <a:t>Кој може да аплицира?</a:t>
            </a:r>
            <a:endParaRPr lang="en-MK" dirty="0"/>
          </a:p>
          <a:p>
            <a:pPr marL="0" indent="0">
              <a:buNone/>
            </a:pPr>
            <a:r>
              <a:rPr lang="mk-MK" b="0" dirty="0"/>
              <a:t>Конзорциумот мора да го содржи следниов тип на апликанти:</a:t>
            </a:r>
            <a:endParaRPr lang="en-MK" b="0" dirty="0"/>
          </a:p>
          <a:p>
            <a:r>
              <a:rPr lang="mk-MK" b="0" dirty="0"/>
              <a:t>Универзитети или академски институции</a:t>
            </a:r>
            <a:endParaRPr lang="en-MK" b="0" dirty="0"/>
          </a:p>
          <a:p>
            <a:r>
              <a:rPr lang="mk-MK" b="0" dirty="0"/>
              <a:t>Мали и средни претпријатија</a:t>
            </a:r>
            <a:endParaRPr lang="en-MK" b="0" dirty="0"/>
          </a:p>
          <a:p>
            <a:r>
              <a:rPr lang="mk-MK" b="0" dirty="0"/>
              <a:t>Систем-</a:t>
            </a:r>
            <a:r>
              <a:rPr lang="mk-MK" b="0" dirty="0" err="1"/>
              <a:t>интегратори</a:t>
            </a:r>
            <a:r>
              <a:rPr lang="mk-MK" b="0" dirty="0"/>
              <a:t> (инкубатори) и/или понудувачи на технологии </a:t>
            </a:r>
            <a:endParaRPr lang="en-MK" b="0" dirty="0"/>
          </a:p>
          <a:p>
            <a:pPr marL="0" indent="0">
              <a:buNone/>
            </a:pPr>
            <a:r>
              <a:rPr lang="mk-MK" b="0" dirty="0"/>
              <a:t>Предлозите можат да поднесат од кој било од горенаведените типови на субјекти, но, учеството на барем едно мало и средно претпријатие и задолжително е истото да биде носител на предлог експериментот. Двата субјекти треба да бидат преку-гранични т.е. предлог проектот треба да вклучува најмалку два независни субјекти од две различни земји-членки или земји-партнери на Европската Унија. </a:t>
            </a:r>
            <a:r>
              <a:rPr lang="en-MK" b="0" dirty="0"/>
              <a:t> </a:t>
            </a:r>
            <a:endParaRPr lang="mk-MK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CC9D20-F268-9840-F656-EAE1358D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K" dirty="0"/>
              <a:t>Njohuri mbi KTE |  </a:t>
            </a:r>
            <a:r>
              <a:rPr lang="mk-MK" dirty="0"/>
              <a:t>Увид во </a:t>
            </a:r>
            <a:r>
              <a:rPr lang="en-MK" dirty="0"/>
              <a:t>KTEs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63743-B37A-AA13-A8EB-7E630EE6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5BF1-37F0-45AF-AE8E-509AB62BA502}" type="datetime3">
              <a:rPr lang="en-US" noProof="1" smtClean="0"/>
              <a:pPr/>
              <a:t>5 May 2022</a:t>
            </a:fld>
            <a:endParaRPr lang="en-US" noProof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615EA-7D16-3922-ABB7-6DC6ADF4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www.smart4all-project.eu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68A87-936C-1D06-2FFD-3E00EF1B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9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710264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3806</TotalTime>
  <Words>1432</Words>
  <Application>Microsoft Macintosh PowerPoint</Application>
  <PresentationFormat>On-screen Show (16:9)</PresentationFormat>
  <Paragraphs>145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Partner #18 South East European University  Insights by completed 1st and 2nd KTE Open Call projects on proposal preparation and project execution </vt:lpstr>
      <vt:lpstr>Rreth projektit / За проектот</vt:lpstr>
      <vt:lpstr>Rreth projektit / За проектот</vt:lpstr>
      <vt:lpstr>Mundësi për aplikime / Можности за аплицирање</vt:lpstr>
      <vt:lpstr>Para aplikimit / Пред аплицирање</vt:lpstr>
      <vt:lpstr>Njohuri mbi KTE |  Увид во KTEs</vt:lpstr>
      <vt:lpstr>Njohuri mbi KTE |  Увид во KTEs</vt:lpstr>
      <vt:lpstr>Njohuri mbi KTE |  Увид во KTEs</vt:lpstr>
      <vt:lpstr>KTE fitues | KTE победник</vt:lpstr>
      <vt:lpstr>KTE fitues | KTE победник</vt:lpstr>
      <vt:lpstr>PowerPoint Presentation</vt:lpstr>
      <vt:lpstr>Ekipi i UEJL-së / Екипата на ЈИЕУ</vt:lpstr>
      <vt:lpstr>Falemnderit / Благодарам South East European University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Conference Template by Jano Gebelein</dc:title>
  <dc:creator>Jano Gebelein</dc:creator>
  <cp:lastModifiedBy>Adrian Besimi</cp:lastModifiedBy>
  <cp:revision>139</cp:revision>
  <dcterms:created xsi:type="dcterms:W3CDTF">2016-09-12T10:42:56Z</dcterms:created>
  <dcterms:modified xsi:type="dcterms:W3CDTF">2022-05-05T18:12:54Z</dcterms:modified>
</cp:coreProperties>
</file>